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sldIdLst>
    <p:sldId id="256" r:id="rId4"/>
    <p:sldId id="257" r:id="rId5"/>
    <p:sldId id="287" r:id="rId6"/>
    <p:sldId id="258" r:id="rId7"/>
    <p:sldId id="259" r:id="rId8"/>
    <p:sldId id="262" r:id="rId9"/>
    <p:sldId id="280" r:id="rId10"/>
    <p:sldId id="326" r:id="rId11"/>
    <p:sldId id="325" r:id="rId12"/>
    <p:sldId id="324" r:id="rId13"/>
    <p:sldId id="330" r:id="rId14"/>
    <p:sldId id="331" r:id="rId15"/>
    <p:sldId id="281" r:id="rId16"/>
    <p:sldId id="341" r:id="rId17"/>
    <p:sldId id="338" r:id="rId18"/>
    <p:sldId id="335" r:id="rId19"/>
    <p:sldId id="340" r:id="rId20"/>
    <p:sldId id="327" r:id="rId21"/>
    <p:sldId id="328" r:id="rId22"/>
    <p:sldId id="332" r:id="rId23"/>
    <p:sldId id="333" r:id="rId24"/>
    <p:sldId id="334" r:id="rId25"/>
    <p:sldId id="285" r:id="rId26"/>
    <p:sldId id="300" r:id="rId27"/>
    <p:sldId id="301" r:id="rId28"/>
    <p:sldId id="302" r:id="rId29"/>
    <p:sldId id="365" r:id="rId30"/>
    <p:sldId id="266" r:id="rId31"/>
    <p:sldId id="363" r:id="rId32"/>
    <p:sldId id="282" r:id="rId33"/>
    <p:sldId id="304" r:id="rId34"/>
    <p:sldId id="336" r:id="rId35"/>
    <p:sldId id="342" r:id="rId36"/>
    <p:sldId id="305" r:id="rId37"/>
    <p:sldId id="339" r:id="rId38"/>
    <p:sldId id="343" r:id="rId39"/>
    <p:sldId id="306" r:id="rId40"/>
  </p:sldIdLst>
  <p:sldSz cx="12192000" cy="6858000"/>
  <p:notesSz cx="6858000" cy="9144000"/>
  <p:embeddedFontLst>
    <p:embeddedFont>
      <p:font typeface="Impact" panose="020B0806030902050204" pitchFamily="34" charset="0"/>
      <p:regular r:id="rId44"/>
    </p:embeddedFont>
    <p:embeddedFont>
      <p:font typeface="微软雅黑" panose="020B0503020204020204" pitchFamily="34" charset="-122"/>
      <p:regular r:id="rId45"/>
    </p:embeddedFont>
    <p:embeddedFont>
      <p:font typeface="等线" panose="02010600030101010101" charset="-122"/>
      <p:regular r:id="rId46"/>
    </p:embeddedFont>
    <p:embeddedFont>
      <p:font typeface="等线 Light" panose="02010600030101010101" charset="-122"/>
      <p:regular r:id="rId47"/>
    </p:embeddedFont>
    <p:embeddedFont>
      <p:font typeface="Arial Rounded MT Bold" panose="020F0704030504030204" pitchFamily="34" charset="0"/>
      <p:regular r:id="rId48"/>
    </p:embeddedFont>
    <p:embeddedFont>
      <p:font typeface="幼圆" panose="02010509060101010101" pitchFamily="49" charset="-122"/>
      <p:regular r:id="rId49"/>
    </p:embeddedFont>
    <p:embeddedFont>
      <p:font typeface="黑体" panose="02010609060101010101" charset="-122"/>
      <p:regular r:id="rId50"/>
    </p:embeddedFont>
    <p:embeddedFont>
      <p:font typeface="Agency FB" panose="020B0503020202020204" pitchFamily="34" charset="0"/>
      <p:regular r:id="rId51"/>
      <p:bold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E98"/>
    <a:srgbClr val="1D607B"/>
    <a:srgbClr val="A6CFE5"/>
    <a:srgbClr val="19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5" autoAdjust="0"/>
    <p:restoredTop sz="94660"/>
  </p:normalViewPr>
  <p:slideViewPr>
    <p:cSldViewPr snapToGrid="0">
      <p:cViewPr>
        <p:scale>
          <a:sx n="75" d="100"/>
          <a:sy n="75" d="100"/>
        </p:scale>
        <p:origin x="1116" y="756"/>
      </p:cViewPr>
      <p:guideLst>
        <p:guide orient="horz" pos="2193"/>
        <p:guide pos="3840"/>
        <p:guide orient="horz" pos="504"/>
        <p:guide orient="horz" pos="3906"/>
        <p:guide pos="396"/>
        <p:guide pos="72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2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58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contourW="15875"/>
          </c:spPr>
          <c:explosion val="0"/>
          <c:dPt>
            <c:idx val="0"/>
            <c:bubble3D val="0"/>
            <c:spPr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83000">
                    <a:schemeClr val="accent6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6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1"/>
            <c:bubble3D val="0"/>
            <c:spPr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83000">
                    <a:schemeClr val="accent3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2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2"/>
            <c:bubble3D val="0"/>
            <c:spPr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83000">
                    <a:schemeClr val="accent5"/>
                  </a:gs>
                </a:gsLst>
                <a:lin ang="2700000"/>
              </a:gra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sp3d contourW="19050"/>
            </c:spPr>
          </c:dPt>
          <c:dPt>
            <c:idx val="3"/>
            <c:bubble3D val="0"/>
            <c:spPr>
              <a:solidFill>
                <a:schemeClr val="accent4"/>
              </a:soli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contourW="15875"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6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bg1">
          <a:lumMod val="85000"/>
        </a:schemeClr>
      </a:solidFill>
      <a:round/>
    </a:ln>
    <a:effectLst>
      <a:outerShdw blurRad="63500" dist="37357" dir="2700000" sx="0" sy="0" rotWithShape="0">
        <a:scrgbClr r="0" g="0" b="0">
          <a:alpha val="0"/>
        </a:scrgbClr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28270370614222684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91445" y="0"/>
            <a:ext cx="2119630" cy="1181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0.jpeg"/><Relationship Id="rId2" Type="http://schemas.openxmlformats.org/officeDocument/2006/relationships/image" Target="../media/image21.jpeg"/><Relationship Id="rId1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9.jpeg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tags" Target="../tags/tag9.xml"/><Relationship Id="rId4" Type="http://schemas.openxmlformats.org/officeDocument/2006/relationships/image" Target="../media/image34.jpeg"/><Relationship Id="rId3" Type="http://schemas.openxmlformats.org/officeDocument/2006/relationships/tags" Target="../tags/tag8.xml"/><Relationship Id="rId2" Type="http://schemas.openxmlformats.org/officeDocument/2006/relationships/image" Target="../media/image33.jpeg"/><Relationship Id="rId1" Type="http://schemas.openxmlformats.org/officeDocument/2006/relationships/tags" Target="../tags/tag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96938"/>
            <a:ext cx="7300686" cy="4005943"/>
          </a:xfrm>
          <a:prstGeom prst="rect">
            <a:avLst/>
          </a:prstGeom>
          <a:solidFill>
            <a:srgbClr val="1D6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21075" y="414020"/>
            <a:ext cx="6811010" cy="1097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40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基于物联网技术的智</a:t>
            </a:r>
            <a:endParaRPr lang="zh-CN" altLang="en-US" sz="40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40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能气味感知与控制系统</a:t>
            </a:r>
            <a:endParaRPr lang="zh-CN" altLang="en-US" sz="40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495" y="2536190"/>
            <a:ext cx="619252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赛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道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：高教组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组别：创意组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项目负责人：刘子霖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团队成员：纪晓龙、李文强、申美玉</a:t>
            </a:r>
            <a:r>
              <a:rPr lang="en-US" altLang="zh-CN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林松、谢永康、黎毅诚、肖林建</a:t>
            </a:r>
            <a:r>
              <a:rPr lang="en-US" altLang="zh-CN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8676" y="2119963"/>
            <a:ext cx="49213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学校：南昌理工学院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339090" y="63817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19"/>
          <p:cNvSpPr/>
          <p:nvPr/>
        </p:nvSpPr>
        <p:spPr>
          <a:xfrm rot="18960000">
            <a:off x="417195" y="285750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 rot="21420000">
            <a:off x="7534275" y="2668270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2827037061422268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0" y="-635"/>
            <a:ext cx="2647950" cy="1476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应用流程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656715"/>
            <a:ext cx="9906000" cy="46837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8315" y="883920"/>
            <a:ext cx="405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介绍产品怎么用，通过</a:t>
            </a:r>
            <a:r>
              <a:rPr lang="en-US" altLang="zh-CN"/>
              <a:t>APP</a:t>
            </a:r>
            <a:r>
              <a:rPr lang="zh-CN" altLang="en-US"/>
              <a:t>公众号网站连接设备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竞争分析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356360"/>
            <a:ext cx="10270490" cy="4984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8315" y="883920"/>
            <a:ext cx="4053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和气味王国比较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竞品分析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2398" y="52537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062605" y="4306570"/>
            <a:ext cx="2237105" cy="2399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追光鸟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智能气味感知与控制系统，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更加简易通过物联网技术，单片机等实时显示气味，通过手机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网页等显示气味信息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98055" y="4340860"/>
            <a:ext cx="223710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氧气测试仪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不智能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价格昂贵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只能检测单一气体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738262415381888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2605" y="1412875"/>
            <a:ext cx="2169160" cy="2893695"/>
          </a:xfrm>
          <a:prstGeom prst="rect">
            <a:avLst/>
          </a:prstGeom>
        </p:spPr>
      </p:pic>
      <p:pic>
        <p:nvPicPr>
          <p:cNvPr id="11" name="图片 10" descr="4254719273969116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55" y="1379220"/>
            <a:ext cx="1931670" cy="2961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2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9030" y="2327275"/>
            <a:ext cx="6950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该项目由</a:t>
            </a:r>
            <a:r>
              <a:rPr lang="zh-CN" altLang="en-US" sz="2400">
                <a:solidFill>
                  <a:srgbClr val="FF0000"/>
                </a:solidFill>
              </a:rPr>
              <a:t>计算机科学与技术</a:t>
            </a:r>
            <a:r>
              <a:rPr lang="zh-CN" altLang="en-US" sz="2400"/>
              <a:t>，</a:t>
            </a:r>
            <a:r>
              <a:rPr lang="zh-CN" altLang="en-US" sz="2400">
                <a:solidFill>
                  <a:srgbClr val="FF0000"/>
                </a:solidFill>
              </a:rPr>
              <a:t>数据科学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与大数据</a:t>
            </a:r>
            <a:r>
              <a:rPr lang="zh-CN" altLang="en-US" sz="2400"/>
              <a:t>专业，</a:t>
            </a:r>
            <a:r>
              <a:rPr lang="zh-CN" altLang="en-US" sz="2400">
                <a:solidFill>
                  <a:srgbClr val="FF0000"/>
                </a:solidFill>
              </a:rPr>
              <a:t>软件工程</a:t>
            </a:r>
            <a:r>
              <a:rPr lang="zh-CN" altLang="en-US" sz="2400"/>
              <a:t>专业成员组成</a:t>
            </a:r>
            <a:endParaRPr lang="zh-CN" altLang="en-US" sz="2400"/>
          </a:p>
          <a:p>
            <a:r>
              <a:rPr lang="zh-CN" altLang="en-US" sz="2400"/>
              <a:t>团队共同发展创造。</a:t>
            </a:r>
            <a:endParaRPr lang="zh-CN" altLang="en-US" sz="2400"/>
          </a:p>
        </p:txBody>
      </p:sp>
      <p:pic>
        <p:nvPicPr>
          <p:cNvPr id="7" name="图片 6" descr="835343051192345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2016125"/>
            <a:ext cx="3704590" cy="3695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17770" y="3988435"/>
            <a:ext cx="5149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一名成员创新研发</a:t>
            </a:r>
            <a:r>
              <a:rPr lang="zh-CN" altLang="en-US" sz="2400">
                <a:solidFill>
                  <a:srgbClr val="FF0000"/>
                </a:solidFill>
              </a:rPr>
              <a:t>项目立项</a:t>
            </a:r>
            <a:r>
              <a:rPr lang="zh-CN" altLang="en-US" sz="2400"/>
              <a:t>申请，还有一名同学江西省机器人及人工智能比赛</a:t>
            </a:r>
            <a:r>
              <a:rPr lang="zh-CN" altLang="en-US" sz="2400">
                <a:solidFill>
                  <a:srgbClr val="FF0000"/>
                </a:solidFill>
              </a:rPr>
              <a:t>国家三等奖。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9975" y="223520"/>
            <a:ext cx="925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试点应用（研究所照片）实地监测（食堂）团队实践（项目成员在研究）</a:t>
            </a:r>
            <a:endParaRPr lang="zh-CN" altLang="en-US"/>
          </a:p>
        </p:txBody>
      </p:sp>
      <p:pic>
        <p:nvPicPr>
          <p:cNvPr id="3" name="图片 2" descr="2827037061422268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620" y="0"/>
            <a:ext cx="2130425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190750" y="312420"/>
            <a:ext cx="2515870" cy="965200"/>
          </a:xfrm>
          <a:prstGeom prst="rect">
            <a:avLst/>
          </a:prstGeom>
          <a:solidFill>
            <a:srgbClr val="027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458396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4599" y="472450"/>
            <a:ext cx="23444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团队实践</a:t>
            </a:r>
            <a:endParaRPr lang="zh-CN" altLang="en-US" sz="36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04693" y="5246494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keyword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pic>
        <p:nvPicPr>
          <p:cNvPr id="4" name="图片 3" descr="微信图片_20230704232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75" y="2052320"/>
            <a:ext cx="4312920" cy="275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1255" y="49701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   </a:t>
            </a:r>
            <a:r>
              <a:rPr lang="zh-CN" altLang="en-US" sz="2800" b="1">
                <a:solidFill>
                  <a:srgbClr val="FF0000"/>
                </a:solidFill>
              </a:rPr>
              <a:t>团队风采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40605" y="952500"/>
            <a:ext cx="3991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70C0"/>
                </a:solidFill>
              </a:rPr>
              <a:t>由姚俊教授、赵洪坡高级工程师</a:t>
            </a:r>
            <a:endParaRPr lang="zh-CN" altLang="en-US" sz="2000">
              <a:solidFill>
                <a:srgbClr val="0070C0"/>
              </a:solidFill>
            </a:endParaRPr>
          </a:p>
          <a:p>
            <a:r>
              <a:rPr lang="zh-CN" altLang="en-US" sz="2000">
                <a:solidFill>
                  <a:srgbClr val="0070C0"/>
                </a:solidFill>
              </a:rPr>
              <a:t>带领团队研发和学习智能气味感</a:t>
            </a:r>
            <a:endParaRPr lang="zh-CN" altLang="en-US" sz="2000">
              <a:solidFill>
                <a:srgbClr val="0070C0"/>
              </a:solidFill>
            </a:endParaRPr>
          </a:p>
          <a:p>
            <a:r>
              <a:rPr lang="zh-CN" altLang="en-US" sz="2000">
                <a:solidFill>
                  <a:srgbClr val="0070C0"/>
                </a:solidFill>
              </a:rPr>
              <a:t>知与控制系统。</a:t>
            </a:r>
            <a:endParaRPr lang="zh-CN" altLang="en-US" sz="2000">
              <a:solidFill>
                <a:srgbClr val="0070C0"/>
              </a:solidFill>
            </a:endParaRPr>
          </a:p>
        </p:txBody>
      </p:sp>
      <p:pic>
        <p:nvPicPr>
          <p:cNvPr id="8" name="图片 7" descr="微信图片_202307042319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20" y="2604770"/>
            <a:ext cx="4014470" cy="30111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55255" y="57867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地点</a:t>
            </a:r>
            <a:r>
              <a:rPr lang="en-US" altLang="zh-CN"/>
              <a:t>:</a:t>
            </a:r>
            <a:r>
              <a:rPr lang="zh-CN" altLang="en-US"/>
              <a:t>南昌理工学院特种机器人研究所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2060" y="803275"/>
            <a:ext cx="27901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  <a:sym typeface="+mn-ea"/>
            </a:endParaRPr>
          </a:p>
        </p:txBody>
      </p:sp>
      <p:pic>
        <p:nvPicPr>
          <p:cNvPr id="6" name="图片 5" descr="155445048264567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60" y="1599565"/>
            <a:ext cx="3875405" cy="4871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77205" y="362013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智能气味感知与控制系统已经申请专利，申请知识产权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5107502152873584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600200"/>
            <a:ext cx="3385820" cy="4711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72075" y="2308860"/>
            <a:ext cx="52876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项目负责人</a:t>
            </a:r>
            <a:r>
              <a:rPr lang="zh-CN" altLang="en-US" sz="3200"/>
              <a:t>刘子霖</a:t>
            </a:r>
            <a:r>
              <a:rPr lang="zh-CN" altLang="en-US" sz="2800"/>
              <a:t>在大学生竞赛科技创新竞赛中取得二等奖成绩。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5334000" y="4512310"/>
            <a:ext cx="52165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团队中，</a:t>
            </a:r>
            <a:r>
              <a:rPr lang="zh-CN" altLang="en-US" sz="3200"/>
              <a:t>申美玉</a:t>
            </a:r>
            <a:r>
              <a:rPr lang="zh-CN" altLang="en-US" sz="2800"/>
              <a:t>在江西省机器人及人工智能大赛省取得一等奖的成绩，国赛三等奖的优异成绩。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8910" y="3434715"/>
            <a:ext cx="5472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智能气味感知与控制系统</a:t>
            </a:r>
            <a:endParaRPr lang="zh-CN" altLang="en-US" sz="3600">
              <a:solidFill>
                <a:srgbClr val="FF0000"/>
              </a:solidFill>
            </a:endParaRPr>
          </a:p>
          <a:p>
            <a:r>
              <a:rPr lang="zh-CN" altLang="en-US" sz="3600">
                <a:solidFill>
                  <a:srgbClr val="FF0000"/>
                </a:solidFill>
              </a:rPr>
              <a:t>项目负责人刘子霖专利证书。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2" name="图片 1" descr="50316115871292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407795"/>
            <a:ext cx="4086225" cy="51301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示范引领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412875"/>
            <a:ext cx="9885045" cy="49276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8315" y="883920"/>
            <a:ext cx="616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基于食品安全背景，学校平台资源（实验楼的仪器设备），学科交叉，思政教育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380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412875"/>
            <a:ext cx="10393045" cy="49276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项目最终做成的程度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75120" y="616585"/>
            <a:ext cx="391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气味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7027545" y="1104265"/>
            <a:ext cx="14605" cy="503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771005" y="1771015"/>
            <a:ext cx="1361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设备转化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77075" y="2291080"/>
            <a:ext cx="0" cy="550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602730" y="3025140"/>
            <a:ext cx="2386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系统控制（平台可视化智能控制）</a:t>
            </a:r>
            <a:endParaRPr lang="en-US" altLang="zh-CN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107555" y="3820795"/>
            <a:ext cx="0" cy="290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43015" y="4111625"/>
            <a:ext cx="221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气味实时原样输出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235700" y="4818380"/>
            <a:ext cx="249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不同用户根据需求场景应用</a:t>
            </a:r>
            <a:endParaRPr lang="zh-CN" altLang="en-US"/>
          </a:p>
        </p:txBody>
      </p:sp>
      <p:cxnSp>
        <p:nvCxnSpPr>
          <p:cNvPr id="24" name="肘形连接符 23"/>
          <p:cNvCxnSpPr>
            <a:endCxn id="17" idx="3"/>
          </p:cNvCxnSpPr>
          <p:nvPr/>
        </p:nvCxnSpPr>
        <p:spPr>
          <a:xfrm rot="16200000">
            <a:off x="7943850" y="3953510"/>
            <a:ext cx="1651000" cy="439420"/>
          </a:xfrm>
          <a:prstGeom prst="bentConnector4">
            <a:avLst>
              <a:gd name="adj1" fmla="val 40231"/>
              <a:gd name="adj2" fmla="val 1541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179560" y="3670300"/>
            <a:ext cx="1713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创意工坊</a:t>
            </a:r>
            <a:r>
              <a:rPr lang="en-US" altLang="zh-CN"/>
              <a:t>DIY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02030" y="1440815"/>
            <a:ext cx="1423670" cy="796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智能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29895" y="330835"/>
            <a:ext cx="2362835" cy="774700"/>
          </a:xfrm>
          <a:prstGeom prst="ellipse">
            <a:avLst/>
          </a:prstGeom>
          <a:solidFill>
            <a:srgbClr val="027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Impact" panose="020B0806030902050204" pitchFamily="34" charset="0"/>
              </a:rPr>
              <a:t>项目介绍</a:t>
            </a:r>
            <a:endParaRPr lang="zh-CN" altLang="en-US" sz="2000">
              <a:latin typeface="Impact" panose="020B080603090205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0580" y="5170805"/>
            <a:ext cx="741489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智能气味控制系统</a:t>
            </a:r>
            <a:r>
              <a:rPr lang="en-US" altLang="zh-CN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”</a:t>
            </a:r>
            <a:r>
              <a:rPr lang="zh-CN" altLang="en-US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是一套系统设备，商家在线下可以通过这个设备实时上传气味数据到互联网，使消费者能通过该设备来输出气味。</a:t>
            </a:r>
            <a:endParaRPr lang="zh-CN" altLang="en-US" sz="2800" dirty="0">
              <a:solidFill>
                <a:srgbClr val="FF0000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59725" y="3356610"/>
            <a:ext cx="127317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体验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9725" y="1450340"/>
            <a:ext cx="1273175" cy="7753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便捷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7595" y="3356610"/>
            <a:ext cx="134810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真实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615" y="233616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智能气味控制系统给人们带来了更多的舒适，通过手机等设备传输显示信息。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94905" y="23361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方便用户再通过如点外卖等方式购买食物时，简单的操作而获得气味信息。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2615" y="42779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智能气味控制系统提供更加真实的视、听、嗅感知体验，满足人们需求。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94905" y="42487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用户通过智能气味感知系统实现了对气味的可控呈现，将气味体验与智能设备相结合。</a:t>
            </a:r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666615" y="1674495"/>
            <a:ext cx="2567940" cy="4891405"/>
            <a:chOff x="1160" y="2385"/>
            <a:chExt cx="3195" cy="5865"/>
          </a:xfrm>
        </p:grpSpPr>
        <p:sp>
          <p:nvSpPr>
            <p:cNvPr id="30" name="椭圆 29"/>
            <p:cNvSpPr/>
            <p:nvPr/>
          </p:nvSpPr>
          <p:spPr>
            <a:xfrm>
              <a:off x="1563" y="2788"/>
              <a:ext cx="2389" cy="2389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835" y="3060"/>
              <a:ext cx="1846" cy="1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60" y="2385"/>
              <a:ext cx="3195" cy="3195"/>
            </a:xfrm>
            <a:prstGeom prst="ellipse">
              <a:avLst/>
            </a:prstGeom>
            <a:noFill/>
            <a:ln w="50800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642" y="5472"/>
              <a:ext cx="231" cy="231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Content Placeholder 2"/>
            <p:cNvSpPr txBox="1"/>
            <p:nvPr/>
          </p:nvSpPr>
          <p:spPr bwMode="auto">
            <a:xfrm>
              <a:off x="1410" y="7172"/>
              <a:ext cx="254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endPara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pic>
          <p:nvPicPr>
            <p:cNvPr id="96" name="图片 15" descr="C:\Users\Administrator\Desktop\网址.svg网址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348" y="3573"/>
              <a:ext cx="819" cy="819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3028315" y="269240"/>
            <a:ext cx="60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存在的问题而研发的设备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356360"/>
            <a:ext cx="10311765" cy="4984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推广方式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26050" y="776605"/>
            <a:ext cx="304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抖音微博贴吧等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356360"/>
            <a:ext cx="10250805" cy="4984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盈利模式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356360"/>
            <a:ext cx="10199370" cy="4984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运营模式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研发、购买设备、技术改造、扩大团队建设、市场营销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融资策略：天使投资、政府补助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①天使投资：由于团队的深厚研发成功经验，获得了投资人的认同；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②为了鼓励创新创业，政府出台了一些减税优惠政策。政府还为创新创业提供了财政支持。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2" name="MH_Text_1"/>
          <p:cNvSpPr/>
          <p:nvPr>
            <p:custDataLst>
              <p:tags r:id="rId2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融资资金的用途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IconShape"/>
          <p:cNvSpPr/>
          <p:nvPr/>
        </p:nvSpPr>
        <p:spPr bwMode="auto">
          <a:xfrm>
            <a:off x="355600" y="173101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12" name="图表 11" descr="7b0a202020202263686172745265734964223a20223230343735393537220a7d0a"/>
          <p:cNvGraphicFramePr/>
          <p:nvPr/>
        </p:nvGraphicFramePr>
        <p:xfrm>
          <a:off x="6325235" y="2720340"/>
          <a:ext cx="5239385" cy="366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椭圆形标注 9"/>
          <p:cNvSpPr/>
          <p:nvPr/>
        </p:nvSpPr>
        <p:spPr>
          <a:xfrm>
            <a:off x="7051040" y="3329305"/>
            <a:ext cx="991870" cy="66675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05345" y="3478530"/>
            <a:ext cx="836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accent1">
                    <a:lumMod val="50000"/>
                  </a:schemeClr>
                </a:solidFill>
              </a:rPr>
              <a:t>纪晓龙</a:t>
            </a:r>
            <a:endParaRPr lang="zh-CN" altLang="en-US" sz="1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8725535" y="2155190"/>
            <a:ext cx="1008380" cy="68834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924290" y="2321560"/>
            <a:ext cx="666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FF0000"/>
                </a:solidFill>
              </a:rPr>
              <a:t>天使投资</a:t>
            </a:r>
            <a:endParaRPr lang="zh-CN" altLang="en-US" sz="1000" b="1">
              <a:solidFill>
                <a:srgbClr val="FF0000"/>
              </a:solidFill>
            </a:endParaRPr>
          </a:p>
        </p:txBody>
      </p:sp>
      <p:sp>
        <p:nvSpPr>
          <p:cNvPr id="18" name="椭圆形标注 17"/>
          <p:cNvSpPr/>
          <p:nvPr/>
        </p:nvSpPr>
        <p:spPr>
          <a:xfrm>
            <a:off x="10114915" y="2520315"/>
            <a:ext cx="531495" cy="39687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14915" y="2597785"/>
            <a:ext cx="619125" cy="38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申美玉</a:t>
            </a:r>
            <a:endParaRPr lang="zh-CN" alt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0646410" y="3996055"/>
            <a:ext cx="1357630" cy="100012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916285" y="4234815"/>
            <a:ext cx="9925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谢永康，黎毅诚，李文强，林松，刘子霖</a:t>
            </a:r>
            <a:endParaRPr lang="zh-CN" altLang="en-US" sz="1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2" name="图片 1" descr="2827037061422268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9865" y="-10160"/>
            <a:ext cx="1950720" cy="1094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52" grpId="0" bldLvl="0" animBg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5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02398" y="52537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5" name="IconShape"/>
          <p:cNvSpPr/>
          <p:nvPr/>
        </p:nvSpPr>
        <p:spPr bwMode="auto">
          <a:xfrm>
            <a:off x="355600" y="173101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27" name="表格 26"/>
          <p:cNvGraphicFramePr/>
          <p:nvPr>
            <p:custDataLst>
              <p:tags r:id="rId2"/>
            </p:custDataLst>
          </p:nvPr>
        </p:nvGraphicFramePr>
        <p:xfrm>
          <a:off x="1828800" y="2286000"/>
          <a:ext cx="853376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估算金额（单位：万元）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占比例（</a:t>
                      </a:r>
                      <a:r>
                        <a:rPr lang="en-US" altLang="zh-CN"/>
                        <a:t>%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所需要的资金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自筹资金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大学生产业贷款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政府补助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风险投资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4" grpId="0" bldLvl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758" y="1170772"/>
          <a:ext cx="11867950" cy="544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8639"/>
                <a:gridCol w="2932762"/>
                <a:gridCol w="2932762"/>
                <a:gridCol w="2963787"/>
              </a:tblGrid>
              <a:tr h="4714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用途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用途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一：开办费用：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二：固定资产投资：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2.08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前期市场调研费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其中：设备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1.2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后期平台宣传费用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台式电脑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0.6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人员招聘培训及发展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0.9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网络服务器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0.08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其他费用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0.4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办公设备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三、无形资产投资：</a:t>
                      </a:r>
                      <a:endParaRPr lang="zh-CN" alt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四、前期运营资金：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服务签约费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1.5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直接人工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13.8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专利使用费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直接材料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管理费用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4.2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初始投资合计：</a:t>
                      </a:r>
                      <a:r>
                        <a:rPr lang="en-US" altLang="zh-CN" sz="2000" u="none" strike="noStrike" dirty="0">
                          <a:effectLst/>
                        </a:rPr>
                        <a:t>24.28/</a:t>
                      </a:r>
                      <a:r>
                        <a:rPr lang="zh-CN" altLang="en-US" sz="2000" u="none" strike="noStrike" dirty="0">
                          <a:effectLst/>
                        </a:rPr>
                        <a:t>个</a:t>
                      </a:r>
                      <a:r>
                        <a:rPr lang="en-US" altLang="zh-CN" sz="2000" u="none" strike="noStrike" dirty="0">
                          <a:effectLst/>
                        </a:rPr>
                        <a:t>/</a:t>
                      </a:r>
                      <a:r>
                        <a:rPr lang="zh-CN" altLang="en-US" sz="2000" u="none" strike="noStrike" dirty="0">
                          <a:effectLst/>
                        </a:rPr>
                        <a:t>年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17220" y="63627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219"/>
          <p:cNvSpPr/>
          <p:nvPr/>
        </p:nvSpPr>
        <p:spPr>
          <a:xfrm rot="18960000">
            <a:off x="321310" y="1898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财务预算表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1965" y="1011555"/>
          <a:ext cx="11578590" cy="5283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1380"/>
                <a:gridCol w="1885315"/>
                <a:gridCol w="1885315"/>
                <a:gridCol w="1885315"/>
                <a:gridCol w="1885315"/>
                <a:gridCol w="1885950"/>
              </a:tblGrid>
              <a:tr h="3994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项目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2023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2024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2025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2026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2027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一、主营业务收入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6400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6800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7200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7600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减：主营业务成本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19.08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14.5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营业税金及附加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1024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1056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1088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1152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1216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管理费用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销售费用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财务费用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二、营业利润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5348.87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5521.45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5689.95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6025.95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6361.95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加：营业外收入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减：营业外支出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三、利润总额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5350.97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5517.35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5692.05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6028.05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6364.05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减：所得税费用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1337.74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1379.34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1423.01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1507.01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1591.01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四、净利润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4013.23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4138.01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4269.04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4521.04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4773.04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24840" y="7232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219"/>
          <p:cNvSpPr/>
          <p:nvPr/>
        </p:nvSpPr>
        <p:spPr>
          <a:xfrm rot="18960000">
            <a:off x="279400" y="30035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21710" y="382270"/>
            <a:ext cx="5012690" cy="519430"/>
            <a:chOff x="5546" y="928"/>
            <a:chExt cx="7894" cy="818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928"/>
              <a:ext cx="49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4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五年的利润预算表</a:t>
              </a:r>
              <a:endParaRPr lang="zh-CN" altLang="en-US" sz="24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846060" y="54610"/>
            <a:ext cx="2401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按火眼的模板，租系统，使用寿命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44815" y="513080"/>
            <a:ext cx="284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为打动投资者融资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60170" y="215900"/>
            <a:ext cx="497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今年第二年</a:t>
            </a:r>
            <a:r>
              <a:rPr lang="en-US" altLang="zh-CN"/>
              <a:t>24,25</a:t>
            </a:r>
            <a:r>
              <a:rPr lang="zh-CN" altLang="en-US"/>
              <a:t>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" y="247650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16200000">
            <a:off x="6107236" y="-718202"/>
            <a:ext cx="361703" cy="2455563"/>
            <a:chOff x="9903" y="-30607"/>
            <a:chExt cx="5850" cy="39706"/>
          </a:xfrm>
        </p:grpSpPr>
        <p:sp>
          <p:nvSpPr>
            <p:cNvPr id="16" name="等腰三角形 15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2170" y="3747770"/>
            <a:ext cx="1757680" cy="1073150"/>
            <a:chOff x="2178" y="7309"/>
            <a:chExt cx="2768" cy="1690"/>
          </a:xfrm>
        </p:grpSpPr>
        <p:sp>
          <p:nvSpPr>
            <p:cNvPr id="14" name="Content Placeholder 2"/>
            <p:cNvSpPr txBox="1"/>
            <p:nvPr/>
          </p:nvSpPr>
          <p:spPr bwMode="auto">
            <a:xfrm>
              <a:off x="2247" y="7739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计算机科学与技术专业，负责管理各部门之间协调工作，负责财务工作和组织领导。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78" y="7309"/>
              <a:ext cx="26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CEO———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刘子霖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803525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675120" y="13208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9557385" y="12198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微信图片_202307042306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2650" y="1257300"/>
            <a:ext cx="1569720" cy="221488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11093450" y="13208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50316115871292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70" y="1050925"/>
            <a:ext cx="3026410" cy="4486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00" y="1320800"/>
            <a:ext cx="2446655" cy="42170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" y="247650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16200000">
            <a:off x="6107236" y="-718202"/>
            <a:ext cx="361703" cy="2455563"/>
            <a:chOff x="9903" y="-30607"/>
            <a:chExt cx="5850" cy="39706"/>
          </a:xfrm>
        </p:grpSpPr>
        <p:sp>
          <p:nvSpPr>
            <p:cNvPr id="16" name="等腰三角形 15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7543" y="2612390"/>
            <a:ext cx="2052320" cy="1106170"/>
            <a:chOff x="2465" y="7309"/>
            <a:chExt cx="3232" cy="1742"/>
          </a:xfrm>
        </p:grpSpPr>
        <p:sp>
          <p:nvSpPr>
            <p:cNvPr id="27" name="Content Placeholder 2"/>
            <p:cNvSpPr txBox="1"/>
            <p:nvPr/>
          </p:nvSpPr>
          <p:spPr bwMode="auto">
            <a:xfrm>
              <a:off x="2465" y="7791"/>
              <a:ext cx="3160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计算机科学与技术专业，主要负责单片机技术来检测气体工作，和保障各部门工作运行。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529" y="7309"/>
              <a:ext cx="31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运营总监</a:t>
              </a: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纪晓龙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033395" y="2612390"/>
            <a:ext cx="1713865" cy="1078865"/>
            <a:chOff x="2413" y="7309"/>
            <a:chExt cx="2699" cy="1699"/>
          </a:xfrm>
        </p:grpSpPr>
        <p:sp>
          <p:nvSpPr>
            <p:cNvPr id="33" name="Content Placeholder 2"/>
            <p:cNvSpPr txBox="1"/>
            <p:nvPr/>
          </p:nvSpPr>
          <p:spPr bwMode="auto">
            <a:xfrm>
              <a:off x="2413" y="7748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数据科学与大数据技术专业，负责新产品的研发与制作，负责研发管理。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378" y="7309"/>
              <a:ext cx="4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04723" y="2571115"/>
            <a:ext cx="1783080" cy="1147445"/>
            <a:chOff x="2255" y="7263"/>
            <a:chExt cx="2808" cy="1807"/>
          </a:xfrm>
        </p:grpSpPr>
        <p:sp>
          <p:nvSpPr>
            <p:cNvPr id="36" name="Content Placeholder 2"/>
            <p:cNvSpPr txBox="1"/>
            <p:nvPr/>
          </p:nvSpPr>
          <p:spPr bwMode="auto">
            <a:xfrm>
              <a:off x="2277" y="7810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软件工程专业，负责产品的算法工作，使其智能性，灵敏性更高。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255" y="7263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  <a:sym typeface="+mn-lt"/>
                </a:rPr>
                <a:t>技术总监——申美玉</a:t>
              </a:r>
              <a:endParaRPr lang="en-US" altLang="zh-CN" sz="1400">
                <a:latin typeface="黑体" panose="02010609060101010101" charset="-122"/>
                <a:ea typeface="黑体" panose="02010609060101010101" charset="-122"/>
                <a:sym typeface="+mn-lt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803525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017135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049135" y="12198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微信图片_20230704230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768985"/>
            <a:ext cx="1395095" cy="1694815"/>
          </a:xfrm>
          <a:prstGeom prst="rect">
            <a:avLst/>
          </a:prstGeom>
        </p:spPr>
      </p:pic>
      <p:pic>
        <p:nvPicPr>
          <p:cNvPr id="11" name="图片 10" descr="微信图片_202307042306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45" y="769620"/>
            <a:ext cx="1555115" cy="1694815"/>
          </a:xfrm>
          <a:prstGeom prst="rect">
            <a:avLst/>
          </a:prstGeom>
        </p:spPr>
      </p:pic>
      <p:pic>
        <p:nvPicPr>
          <p:cNvPr id="15" name="图片 14" descr="微信图片_20230704230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0" y="769620"/>
            <a:ext cx="1570355" cy="1693545"/>
          </a:xfrm>
          <a:prstGeom prst="rect">
            <a:avLst/>
          </a:prstGeom>
        </p:spPr>
      </p:pic>
      <p:pic>
        <p:nvPicPr>
          <p:cNvPr id="18" name="图片 17" descr="微信图片_202307042306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0" y="770255"/>
            <a:ext cx="1571625" cy="146431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9058910" y="12198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033395" y="2642870"/>
            <a:ext cx="2187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研发负责人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黎毅诚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220970" y="2584450"/>
            <a:ext cx="2326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市场总监——谢永康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67630" y="2891155"/>
            <a:ext cx="1856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 fontAlgn="base">
              <a:lnSpc>
                <a:spcPct val="150000"/>
              </a:lnSpc>
              <a:spcBef>
                <a:spcPts val="1335"/>
              </a:spcBef>
              <a:buClrTx/>
              <a:buSzTx/>
              <a:buFontTx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计算机科学与技术专业，主要负责市场的调研与预判，紧跟市场步伐，打造所需产品。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44" name="图片 43" descr="9d2e6066581644c5d46f029c31bdf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225" y="1203960"/>
            <a:ext cx="1648460" cy="1673860"/>
          </a:xfrm>
          <a:prstGeom prst="rect">
            <a:avLst/>
          </a:prstGeom>
        </p:spPr>
      </p:pic>
      <p:pic>
        <p:nvPicPr>
          <p:cNvPr id="9" name="图片 8" descr="d4da6c35d4d3a8199b8845dd767146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30" y="4208780"/>
            <a:ext cx="1676400" cy="2346960"/>
          </a:xfrm>
          <a:prstGeom prst="rect">
            <a:avLst/>
          </a:prstGeom>
        </p:spPr>
      </p:pic>
      <p:pic>
        <p:nvPicPr>
          <p:cNvPr id="8" name="图片 7" descr="638d84d32c29390dd36fb3fe7d361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040" y="4208780"/>
            <a:ext cx="1640205" cy="21888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05685" y="582993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肖林建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140825" y="582993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林松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" y="247650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16200000">
            <a:off x="6107236" y="-718202"/>
            <a:ext cx="361703" cy="2455563"/>
            <a:chOff x="9903" y="-30607"/>
            <a:chExt cx="5850" cy="39706"/>
          </a:xfrm>
        </p:grpSpPr>
        <p:sp>
          <p:nvSpPr>
            <p:cNvPr id="16" name="等腰三角形 15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5603" y="3759835"/>
            <a:ext cx="2052320" cy="1106170"/>
            <a:chOff x="2465" y="7309"/>
            <a:chExt cx="3232" cy="1742"/>
          </a:xfrm>
        </p:grpSpPr>
        <p:sp>
          <p:nvSpPr>
            <p:cNvPr id="27" name="Content Placeholder 2"/>
            <p:cNvSpPr txBox="1"/>
            <p:nvPr/>
          </p:nvSpPr>
          <p:spPr bwMode="auto">
            <a:xfrm>
              <a:off x="2465" y="7791"/>
              <a:ext cx="3160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计算机科学与技术专业，主要负责单片机技术来检测气体工作，和保障各部门工作运行。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529" y="7309"/>
              <a:ext cx="31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运营总监</a:t>
              </a: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纪晓龙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596063" y="3759835"/>
            <a:ext cx="1783080" cy="1147445"/>
            <a:chOff x="2255" y="7263"/>
            <a:chExt cx="2808" cy="1807"/>
          </a:xfrm>
        </p:grpSpPr>
        <p:sp>
          <p:nvSpPr>
            <p:cNvPr id="36" name="Content Placeholder 2"/>
            <p:cNvSpPr txBox="1"/>
            <p:nvPr/>
          </p:nvSpPr>
          <p:spPr bwMode="auto">
            <a:xfrm>
              <a:off x="2277" y="7810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软件工程专业，负责产品的算法工作，使其智能性，灵敏性更高。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255" y="7263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  <a:sym typeface="+mn-lt"/>
                </a:rPr>
                <a:t>技术总监——申美玉</a:t>
              </a:r>
              <a:endParaRPr lang="en-US" altLang="zh-CN" sz="1400">
                <a:latin typeface="黑体" panose="02010609060101010101" charset="-122"/>
                <a:ea typeface="黑体" panose="02010609060101010101" charset="-122"/>
                <a:sym typeface="+mn-lt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971800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720715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微信图片_20230704230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" y="1219835"/>
            <a:ext cx="1640840" cy="2214880"/>
          </a:xfrm>
          <a:prstGeom prst="rect">
            <a:avLst/>
          </a:prstGeom>
        </p:spPr>
      </p:pic>
      <p:pic>
        <p:nvPicPr>
          <p:cNvPr id="15" name="图片 14" descr="微信图片_20230704230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255" y="1364615"/>
            <a:ext cx="1570355" cy="2202180"/>
          </a:xfrm>
          <a:prstGeom prst="rect">
            <a:avLst/>
          </a:prstGeom>
        </p:spPr>
      </p:pic>
      <p:pic>
        <p:nvPicPr>
          <p:cNvPr id="18" name="图片 17" descr="微信图片_202307042306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5" y="1364615"/>
            <a:ext cx="1571625" cy="218821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9058910" y="12198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629140" y="3663315"/>
            <a:ext cx="2326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市场总监——谢永康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629140" y="4065905"/>
            <a:ext cx="1856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 fontAlgn="base">
              <a:lnSpc>
                <a:spcPct val="150000"/>
              </a:lnSpc>
              <a:spcBef>
                <a:spcPts val="1335"/>
              </a:spcBef>
              <a:buClrTx/>
              <a:buSzTx/>
              <a:buFontTx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计算机科学与技术专业，主要负责市场的调研与预判，紧跟市场步伐，打造所需产品。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6315" y="890905"/>
            <a:ext cx="205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政策背景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3160" y="1407795"/>
            <a:ext cx="4316095" cy="299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10665" y="5187315"/>
            <a:ext cx="48444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国家下达标准，符合国家室内空气检测标准的环境引导下，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r>
              <a:rPr lang="zh-CN" altLang="en-US" sz="2000">
                <a:solidFill>
                  <a:srgbClr val="FF0000"/>
                </a:solidFill>
              </a:rPr>
              <a:t>智能气味控制系统</a:t>
            </a:r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需求必将增加。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98825" y="668655"/>
            <a:ext cx="3272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国家政策，食品安全</a:t>
            </a:r>
            <a:r>
              <a:rPr lang="en-US" altLang="zh-CN"/>
              <a:t>/</a:t>
            </a:r>
            <a:r>
              <a:rPr lang="zh-CN" altLang="en-US"/>
              <a:t>人工智能，国家支持传感器应用发展</a:t>
            </a:r>
            <a:endParaRPr lang="zh-CN" altLang="en-US"/>
          </a:p>
        </p:txBody>
      </p:sp>
      <p:pic>
        <p:nvPicPr>
          <p:cNvPr id="7" name="图片 6" descr="484597602d5e85b9614bda97d4b7e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070" y="1593215"/>
            <a:ext cx="2166620" cy="3215005"/>
          </a:xfrm>
          <a:prstGeom prst="rect">
            <a:avLst/>
          </a:prstGeom>
        </p:spPr>
      </p:pic>
      <p:pic>
        <p:nvPicPr>
          <p:cNvPr id="9" name="图片 8" descr="b1f367c707b3675dc26e8d7c3dad12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10" y="1474470"/>
            <a:ext cx="3176270" cy="3712845"/>
          </a:xfrm>
          <a:prstGeom prst="rect">
            <a:avLst/>
          </a:prstGeom>
        </p:spPr>
      </p:pic>
      <p:pic>
        <p:nvPicPr>
          <p:cNvPr id="10" name="图片 9" descr="1f8433aa4500c37b500b5bf01bc07c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5" y="1407160"/>
            <a:ext cx="3101340" cy="3780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95614" y="4099422"/>
            <a:ext cx="2593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姚俊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289415" y="886460"/>
            <a:ext cx="283591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曾获江西省机器人及人工智能大赛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省一等奖，国奖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；参与第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届国际先进机器人及仿真技术大赛获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国家三等奖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；参与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《互联网金融与支付》课程建设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；主持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江西省教育厅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科学技术课堂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NFC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移动支付在智能手机中的应用与前景分析》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；在激光杂志发表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北大中文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期刊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《数据挖掘的热红外成像人脸识别研究》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99820" y="2870890"/>
            <a:ext cx="8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CEO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19" name="Freeform 229"/>
          <p:cNvSpPr>
            <a:spLocks noEditPoints="1"/>
          </p:cNvSpPr>
          <p:nvPr/>
        </p:nvSpPr>
        <p:spPr bwMode="auto">
          <a:xfrm>
            <a:off x="331470" y="538480"/>
            <a:ext cx="503555" cy="587375"/>
          </a:xfrm>
          <a:custGeom>
            <a:avLst/>
            <a:gdLst>
              <a:gd name="T0" fmla="*/ 2212 w 2697"/>
              <a:gd name="T1" fmla="*/ 783 h 3072"/>
              <a:gd name="T2" fmla="*/ 1578 w 2697"/>
              <a:gd name="T3" fmla="*/ 484 h 3072"/>
              <a:gd name="T4" fmla="*/ 1441 w 2697"/>
              <a:gd name="T5" fmla="*/ 296 h 3072"/>
              <a:gd name="T6" fmla="*/ 1625 w 2697"/>
              <a:gd name="T7" fmla="*/ 42 h 3072"/>
              <a:gd name="T8" fmla="*/ 1708 w 2697"/>
              <a:gd name="T9" fmla="*/ 0 h 3072"/>
              <a:gd name="T10" fmla="*/ 2581 w 2697"/>
              <a:gd name="T11" fmla="*/ 0 h 3072"/>
              <a:gd name="T12" fmla="*/ 2641 w 2697"/>
              <a:gd name="T13" fmla="*/ 20 h 3072"/>
              <a:gd name="T14" fmla="*/ 2664 w 2697"/>
              <a:gd name="T15" fmla="*/ 163 h 3072"/>
              <a:gd name="T16" fmla="*/ 2212 w 2697"/>
              <a:gd name="T17" fmla="*/ 783 h 3072"/>
              <a:gd name="T18" fmla="*/ 1377 w 2697"/>
              <a:gd name="T19" fmla="*/ 461 h 3072"/>
              <a:gd name="T20" fmla="*/ 1345 w 2697"/>
              <a:gd name="T21" fmla="*/ 461 h 3072"/>
              <a:gd name="T22" fmla="*/ 474 w 2697"/>
              <a:gd name="T23" fmla="*/ 769 h 3072"/>
              <a:gd name="T24" fmla="*/ 33 w 2697"/>
              <a:gd name="T25" fmla="*/ 163 h 3072"/>
              <a:gd name="T26" fmla="*/ 56 w 2697"/>
              <a:gd name="T27" fmla="*/ 20 h 3072"/>
              <a:gd name="T28" fmla="*/ 116 w 2697"/>
              <a:gd name="T29" fmla="*/ 0 h 3072"/>
              <a:gd name="T30" fmla="*/ 989 w 2697"/>
              <a:gd name="T31" fmla="*/ 0 h 3072"/>
              <a:gd name="T32" fmla="*/ 1072 w 2697"/>
              <a:gd name="T33" fmla="*/ 42 h 3072"/>
              <a:gd name="T34" fmla="*/ 1377 w 2697"/>
              <a:gd name="T35" fmla="*/ 461 h 3072"/>
              <a:gd name="T36" fmla="*/ 1010 w 2697"/>
              <a:gd name="T37" fmla="*/ 2450 h 3072"/>
              <a:gd name="T38" fmla="*/ 1345 w 2697"/>
              <a:gd name="T39" fmla="*/ 2212 h 3072"/>
              <a:gd name="T40" fmla="*/ 1680 w 2697"/>
              <a:gd name="T41" fmla="*/ 2450 h 3072"/>
              <a:gd name="T42" fmla="*/ 1742 w 2697"/>
              <a:gd name="T43" fmla="*/ 2406 h 3072"/>
              <a:gd name="T44" fmla="*/ 1630 w 2697"/>
              <a:gd name="T45" fmla="*/ 1998 h 3072"/>
              <a:gd name="T46" fmla="*/ 1944 w 2697"/>
              <a:gd name="T47" fmla="*/ 1734 h 3072"/>
              <a:gd name="T48" fmla="*/ 1918 w 2697"/>
              <a:gd name="T49" fmla="*/ 1662 h 3072"/>
              <a:gd name="T50" fmla="*/ 1517 w 2697"/>
              <a:gd name="T51" fmla="*/ 1662 h 3072"/>
              <a:gd name="T52" fmla="*/ 1383 w 2697"/>
              <a:gd name="T53" fmla="*/ 1257 h 3072"/>
              <a:gd name="T54" fmla="*/ 1306 w 2697"/>
              <a:gd name="T55" fmla="*/ 1257 h 3072"/>
              <a:gd name="T56" fmla="*/ 1172 w 2697"/>
              <a:gd name="T57" fmla="*/ 1662 h 3072"/>
              <a:gd name="T58" fmla="*/ 771 w 2697"/>
              <a:gd name="T59" fmla="*/ 1662 h 3072"/>
              <a:gd name="T60" fmla="*/ 745 w 2697"/>
              <a:gd name="T61" fmla="*/ 1734 h 3072"/>
              <a:gd name="T62" fmla="*/ 1059 w 2697"/>
              <a:gd name="T63" fmla="*/ 1998 h 3072"/>
              <a:gd name="T64" fmla="*/ 947 w 2697"/>
              <a:gd name="T65" fmla="*/ 2406 h 3072"/>
              <a:gd name="T66" fmla="*/ 1010 w 2697"/>
              <a:gd name="T67" fmla="*/ 2450 h 3072"/>
              <a:gd name="T68" fmla="*/ 1345 w 2697"/>
              <a:gd name="T69" fmla="*/ 3072 h 3072"/>
              <a:gd name="T70" fmla="*/ 116 w 2697"/>
              <a:gd name="T71" fmla="*/ 1843 h 3072"/>
              <a:gd name="T72" fmla="*/ 1345 w 2697"/>
              <a:gd name="T73" fmla="*/ 615 h 3072"/>
              <a:gd name="T74" fmla="*/ 2573 w 2697"/>
              <a:gd name="T75" fmla="*/ 1843 h 3072"/>
              <a:gd name="T76" fmla="*/ 1345 w 2697"/>
              <a:gd name="T77" fmla="*/ 3072 h 3072"/>
              <a:gd name="T78" fmla="*/ 1345 w 2697"/>
              <a:gd name="T79" fmla="*/ 3072 h 3072"/>
              <a:gd name="T80" fmla="*/ 1345 w 2697"/>
              <a:gd name="T81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3072">
                <a:moveTo>
                  <a:pt x="2212" y="783"/>
                </a:moveTo>
                <a:cubicBezTo>
                  <a:pt x="2034" y="634"/>
                  <a:pt x="1816" y="528"/>
                  <a:pt x="1578" y="484"/>
                </a:cubicBezTo>
                <a:cubicBezTo>
                  <a:pt x="1441" y="296"/>
                  <a:pt x="1441" y="296"/>
                  <a:pt x="1441" y="296"/>
                </a:cubicBezTo>
                <a:cubicBezTo>
                  <a:pt x="1625" y="42"/>
                  <a:pt x="1625" y="42"/>
                  <a:pt x="1625" y="42"/>
                </a:cubicBezTo>
                <a:cubicBezTo>
                  <a:pt x="1644" y="16"/>
                  <a:pt x="1675" y="0"/>
                  <a:pt x="1708" y="0"/>
                </a:cubicBezTo>
                <a:cubicBezTo>
                  <a:pt x="2581" y="0"/>
                  <a:pt x="2581" y="0"/>
                  <a:pt x="2581" y="0"/>
                </a:cubicBezTo>
                <a:cubicBezTo>
                  <a:pt x="2602" y="0"/>
                  <a:pt x="2624" y="7"/>
                  <a:pt x="2641" y="20"/>
                </a:cubicBezTo>
                <a:cubicBezTo>
                  <a:pt x="2687" y="53"/>
                  <a:pt x="2697" y="117"/>
                  <a:pt x="2664" y="163"/>
                </a:cubicBezTo>
                <a:lnTo>
                  <a:pt x="2212" y="783"/>
                </a:lnTo>
                <a:close/>
                <a:moveTo>
                  <a:pt x="1377" y="461"/>
                </a:moveTo>
                <a:cubicBezTo>
                  <a:pt x="1366" y="461"/>
                  <a:pt x="1355" y="461"/>
                  <a:pt x="1345" y="461"/>
                </a:cubicBezTo>
                <a:cubicBezTo>
                  <a:pt x="1015" y="461"/>
                  <a:pt x="712" y="576"/>
                  <a:pt x="474" y="769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0" y="117"/>
                  <a:pt x="10" y="53"/>
                  <a:pt x="56" y="20"/>
                </a:cubicBezTo>
                <a:cubicBezTo>
                  <a:pt x="73" y="7"/>
                  <a:pt x="94" y="0"/>
                  <a:pt x="116" y="0"/>
                </a:cubicBezTo>
                <a:cubicBezTo>
                  <a:pt x="989" y="0"/>
                  <a:pt x="989" y="0"/>
                  <a:pt x="989" y="0"/>
                </a:cubicBezTo>
                <a:cubicBezTo>
                  <a:pt x="1022" y="0"/>
                  <a:pt x="1053" y="16"/>
                  <a:pt x="1072" y="42"/>
                </a:cubicBezTo>
                <a:lnTo>
                  <a:pt x="1377" y="461"/>
                </a:lnTo>
                <a:close/>
                <a:moveTo>
                  <a:pt x="1010" y="2450"/>
                </a:moveTo>
                <a:cubicBezTo>
                  <a:pt x="1345" y="2212"/>
                  <a:pt x="1345" y="2212"/>
                  <a:pt x="1345" y="2212"/>
                </a:cubicBezTo>
                <a:cubicBezTo>
                  <a:pt x="1680" y="2450"/>
                  <a:pt x="1680" y="2450"/>
                  <a:pt x="1680" y="2450"/>
                </a:cubicBezTo>
                <a:cubicBezTo>
                  <a:pt x="1711" y="2472"/>
                  <a:pt x="1753" y="2443"/>
                  <a:pt x="1742" y="2406"/>
                </a:cubicBezTo>
                <a:cubicBezTo>
                  <a:pt x="1630" y="1998"/>
                  <a:pt x="1630" y="1998"/>
                  <a:pt x="1630" y="1998"/>
                </a:cubicBezTo>
                <a:cubicBezTo>
                  <a:pt x="1944" y="1734"/>
                  <a:pt x="1944" y="1734"/>
                  <a:pt x="1944" y="1734"/>
                </a:cubicBezTo>
                <a:cubicBezTo>
                  <a:pt x="1974" y="1710"/>
                  <a:pt x="1956" y="1662"/>
                  <a:pt x="1918" y="1662"/>
                </a:cubicBezTo>
                <a:cubicBezTo>
                  <a:pt x="1517" y="1662"/>
                  <a:pt x="1517" y="1662"/>
                  <a:pt x="1517" y="1662"/>
                </a:cubicBezTo>
                <a:cubicBezTo>
                  <a:pt x="1383" y="1257"/>
                  <a:pt x="1383" y="1257"/>
                  <a:pt x="1383" y="1257"/>
                </a:cubicBezTo>
                <a:cubicBezTo>
                  <a:pt x="1371" y="1220"/>
                  <a:pt x="1318" y="1220"/>
                  <a:pt x="1306" y="1257"/>
                </a:cubicBezTo>
                <a:cubicBezTo>
                  <a:pt x="1172" y="1662"/>
                  <a:pt x="1172" y="1662"/>
                  <a:pt x="1172" y="1662"/>
                </a:cubicBezTo>
                <a:cubicBezTo>
                  <a:pt x="771" y="1662"/>
                  <a:pt x="771" y="1662"/>
                  <a:pt x="771" y="1662"/>
                </a:cubicBezTo>
                <a:cubicBezTo>
                  <a:pt x="733" y="1662"/>
                  <a:pt x="716" y="1710"/>
                  <a:pt x="745" y="1734"/>
                </a:cubicBezTo>
                <a:cubicBezTo>
                  <a:pt x="1059" y="1998"/>
                  <a:pt x="1059" y="1998"/>
                  <a:pt x="1059" y="1998"/>
                </a:cubicBezTo>
                <a:cubicBezTo>
                  <a:pt x="947" y="2406"/>
                  <a:pt x="947" y="2406"/>
                  <a:pt x="947" y="2406"/>
                </a:cubicBezTo>
                <a:cubicBezTo>
                  <a:pt x="937" y="2443"/>
                  <a:pt x="978" y="2472"/>
                  <a:pt x="1010" y="2450"/>
                </a:cubicBezTo>
                <a:close/>
                <a:moveTo>
                  <a:pt x="1345" y="3072"/>
                </a:moveTo>
                <a:cubicBezTo>
                  <a:pt x="666" y="3072"/>
                  <a:pt x="116" y="2522"/>
                  <a:pt x="116" y="1843"/>
                </a:cubicBezTo>
                <a:cubicBezTo>
                  <a:pt x="116" y="1165"/>
                  <a:pt x="666" y="615"/>
                  <a:pt x="1345" y="615"/>
                </a:cubicBezTo>
                <a:cubicBezTo>
                  <a:pt x="2023" y="615"/>
                  <a:pt x="2573" y="1165"/>
                  <a:pt x="2573" y="1843"/>
                </a:cubicBezTo>
                <a:cubicBezTo>
                  <a:pt x="2573" y="2522"/>
                  <a:pt x="2023" y="3072"/>
                  <a:pt x="1345" y="3072"/>
                </a:cubicBezTo>
                <a:close/>
                <a:moveTo>
                  <a:pt x="1345" y="3072"/>
                </a:moveTo>
                <a:cubicBezTo>
                  <a:pt x="1345" y="3072"/>
                  <a:pt x="1345" y="3072"/>
                  <a:pt x="1345" y="3072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980" y="542290"/>
            <a:ext cx="2117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校内指导</a:t>
            </a:r>
            <a:endParaRPr lang="zh-CN" altLang="en-US" sz="3200"/>
          </a:p>
        </p:txBody>
      </p:sp>
      <p:pic>
        <p:nvPicPr>
          <p:cNvPr id="2" name="图片 1" descr="微信图片_202307042307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565" y="1268095"/>
            <a:ext cx="1786255" cy="2689225"/>
          </a:xfrm>
          <a:prstGeom prst="rect">
            <a:avLst/>
          </a:prstGeom>
        </p:spPr>
      </p:pic>
      <p:pic>
        <p:nvPicPr>
          <p:cNvPr id="3" name="图片 2" descr="微信图片_202307042307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25" y="1384300"/>
            <a:ext cx="1878965" cy="2580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2045" y="4099560"/>
            <a:ext cx="141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赵洪坡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7110" y="46024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高级工程师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高级项目管理师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讲师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4860" y="4621530"/>
            <a:ext cx="3415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教授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人工智能学科带头人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385" y="1125855"/>
            <a:ext cx="40640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江西省教育厅重大研发</a:t>
            </a:r>
            <a:endParaRPr lang="zh-CN" altLang="en-US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计划课题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《软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射线在人体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病理检测仪中的应用研究》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江西省教育教学规划课</a:t>
            </a:r>
            <a:endParaRPr lang="zh-CN" altLang="en-US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题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《基于校企合作的应用型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本科生就业核心竞争力研究》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主持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江西省教改课题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校企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合作背景下《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EDA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技术》课程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教学改革研究；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发表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SCI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Detection and analy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-sis of human cells based on artificial neural network;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发表北大核心论文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一种用于湿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式摩擦离合器的液压控制系统的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设计。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2827037061422268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985" y="0"/>
            <a:ext cx="1898015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98120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就业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智能气味感知与控制系统将依托与物联网，人工智能。</a:t>
            </a:r>
            <a:r>
              <a:rPr lang="zh-CN" altLang="id-ID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自主生产研发其产品需要技术人员参与设计和工人参与制作</a:t>
            </a: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。间接直接的带动</a:t>
            </a:r>
            <a:r>
              <a:rPr lang="zh-CN" altLang="id-ID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智能家居检测方向</a:t>
            </a: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就业。</a:t>
            </a: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589405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 descr="R-C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5880" y="1893570"/>
            <a:ext cx="5632450" cy="413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98120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社会价值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589405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98120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团队成长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589405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23715" y="577215"/>
            <a:ext cx="5154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通过这个比赛获得专利，提升自信，学习能力，综合能力，拿到比赛证书奖金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发展历程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0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1366520" y="2927350"/>
            <a:ext cx="3248025" cy="1108075"/>
            <a:chOff x="7011545" y="1586413"/>
            <a:chExt cx="3868761" cy="1108168"/>
          </a:xfrm>
        </p:grpSpPr>
        <p:sp>
          <p:nvSpPr>
            <p:cNvPr id="26" name="文本框 6"/>
            <p:cNvSpPr txBox="1"/>
            <p:nvPr/>
          </p:nvSpPr>
          <p:spPr>
            <a:xfrm>
              <a:off x="7011545" y="2049367"/>
              <a:ext cx="386876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 </a:t>
              </a:r>
              <a:r>
                <a:rPr lang="zh-CN" altLang="en-US" b="1" dirty="0" smtClean="0">
                  <a:solidFill>
                    <a:srgbClr val="FF0000"/>
                  </a:solidFill>
                  <a:sym typeface="+mn-ea"/>
                </a:rPr>
                <a:t>确立项目愿景、确定具体目标</a:t>
              </a:r>
              <a:r>
                <a:rPr lang="zh-CN" altLang="en-US" dirty="0" smtClean="0">
                  <a:sym typeface="+mn-ea"/>
                </a:rPr>
                <a:t>并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进行初步研发规划。</a:t>
              </a:r>
              <a:endPara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7704173" y="1586413"/>
              <a:ext cx="1813379" cy="460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团队组建</a:t>
              </a:r>
              <a:endParaRPr kumimoji="0" lang="zh-CN" altLang="en-US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>
                        <a:lumMod val="95000"/>
                        <a:lumOff val="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77533" y="4038425"/>
            <a:ext cx="9758855" cy="173411"/>
            <a:chOff x="1216573" y="4068905"/>
            <a:chExt cx="9758855" cy="173411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216573" y="4155610"/>
              <a:ext cx="975885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267475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2000000000000000000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34384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015487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364409" y="4443635"/>
            <a:ext cx="915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01</a:t>
            </a:r>
            <a:endParaRPr lang="zh-CN" altLang="en-US" sz="4800" b="1" dirty="0">
              <a:solidFill>
                <a:srgbClr val="025AA2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614545" y="3129915"/>
            <a:ext cx="3004185" cy="3122930"/>
            <a:chOff x="7267" y="4929"/>
            <a:chExt cx="4731" cy="4918"/>
          </a:xfrm>
        </p:grpSpPr>
        <p:sp>
          <p:nvSpPr>
            <p:cNvPr id="42" name="文本框 41"/>
            <p:cNvSpPr txBox="1"/>
            <p:nvPr/>
          </p:nvSpPr>
          <p:spPr>
            <a:xfrm>
              <a:off x="8985" y="4929"/>
              <a:ext cx="1442" cy="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98DA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02</a:t>
              </a:r>
              <a:endParaRPr lang="zh-CN" altLang="en-US" sz="4800" b="1" dirty="0">
                <a:solidFill>
                  <a:srgbClr val="0298DA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 rot="0">
              <a:off x="7267" y="6932"/>
              <a:ext cx="4731" cy="2915"/>
              <a:chOff x="6821700" y="1725490"/>
              <a:chExt cx="3578320" cy="1851181"/>
            </a:xfrm>
          </p:grpSpPr>
          <p:sp>
            <p:nvSpPr>
              <p:cNvPr id="44" name="文本框 6"/>
              <p:cNvSpPr txBox="1"/>
              <p:nvPr/>
            </p:nvSpPr>
            <p:spPr>
              <a:xfrm>
                <a:off x="6821700" y="2046827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我们</a:t>
                </a:r>
                <a:r>
                  <a:rPr lang="zh-CN" altLang="en-US" b="1" dirty="0" smtClean="0">
                    <a:solidFill>
                      <a:srgbClr val="FF0000"/>
                    </a:solidFill>
                    <a:sym typeface="+mn-ea"/>
                  </a:rPr>
                  <a:t>研发出了一个工作良好的传感器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，并在实验室环境下进行了一系列严格的测试，确保其安全性和有效性。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45" name="文本框 7"/>
              <p:cNvSpPr txBox="1"/>
              <p:nvPr/>
            </p:nvSpPr>
            <p:spPr>
              <a:xfrm>
                <a:off x="7764681" y="1725490"/>
                <a:ext cx="1813379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研发阶段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931150" y="2312670"/>
            <a:ext cx="3004185" cy="2919095"/>
            <a:chOff x="12490" y="3642"/>
            <a:chExt cx="4731" cy="4597"/>
          </a:xfrm>
        </p:grpSpPr>
        <p:sp>
          <p:nvSpPr>
            <p:cNvPr id="47" name="文本框 46"/>
            <p:cNvSpPr txBox="1"/>
            <p:nvPr/>
          </p:nvSpPr>
          <p:spPr>
            <a:xfrm>
              <a:off x="14226" y="6932"/>
              <a:ext cx="1356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</a:t>
              </a:r>
              <a:r>
                <a:rPr lang="en-US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3</a:t>
              </a:r>
              <a:endParaRPr lang="en-US" sz="4800" b="1" dirty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12490" y="3642"/>
              <a:ext cx="4731" cy="2962"/>
              <a:chOff x="6821700" y="1586413"/>
              <a:chExt cx="3578320" cy="1881029"/>
            </a:xfrm>
          </p:grpSpPr>
          <p:sp>
            <p:nvSpPr>
              <p:cNvPr id="49" name="文本框 6"/>
              <p:cNvSpPr txBox="1"/>
              <p:nvPr/>
            </p:nvSpPr>
            <p:spPr>
              <a:xfrm>
                <a:off x="6821700" y="1937598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根据初步测试的反馈，团队</a:t>
                </a:r>
                <a:r>
                  <a:rPr lang="zh-CN" altLang="en-US" b="1" dirty="0" smtClean="0">
                    <a:solidFill>
                      <a:srgbClr val="FF0000"/>
                    </a:solidFill>
                    <a:sym typeface="+mn-ea"/>
                  </a:rPr>
                  <a:t>对智能气味感知与控制系统进行了一系列的改进和优化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，提升了其性能和可靠性。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50" name="文本框 7"/>
              <p:cNvSpPr txBox="1"/>
              <p:nvPr/>
            </p:nvSpPr>
            <p:spPr>
              <a:xfrm>
                <a:off x="7481243" y="1586413"/>
                <a:ext cx="2259235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优化和测试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6999" y="82639"/>
            <a:ext cx="2085653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发展历程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42290" y="1655445"/>
            <a:ext cx="14029147" cy="4743920"/>
            <a:chOff x="1513" y="3141"/>
            <a:chExt cx="10297" cy="3233"/>
          </a:xfrm>
        </p:grpSpPr>
        <p:sp>
          <p:nvSpPr>
            <p:cNvPr id="68" name="ïṩ1iḍê"/>
            <p:cNvSpPr/>
            <p:nvPr/>
          </p:nvSpPr>
          <p:spPr>
            <a:xfrm>
              <a:off x="3469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9" name="îŝ1îde"/>
            <p:cNvSpPr/>
            <p:nvPr/>
          </p:nvSpPr>
          <p:spPr>
            <a:xfrm>
              <a:off x="5342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0" name="í$ḷiḍè"/>
            <p:cNvSpPr/>
            <p:nvPr/>
          </p:nvSpPr>
          <p:spPr>
            <a:xfrm>
              <a:off x="7214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6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3" name="îśľiḍe"/>
            <p:cNvSpPr/>
            <p:nvPr/>
          </p:nvSpPr>
          <p:spPr>
            <a:xfrm>
              <a:off x="1596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2021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 flipV="1">
              <a:off x="2513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4316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6245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061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9991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1810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1513" y="5113"/>
              <a:ext cx="1888" cy="1019"/>
              <a:chOff x="8756623" y="2805342"/>
              <a:chExt cx="1598366" cy="862678"/>
            </a:xfrm>
          </p:grpSpPr>
          <p:sp>
            <p:nvSpPr>
              <p:cNvPr id="93" name="文本框 6"/>
              <p:cNvSpPr txBox="1"/>
              <p:nvPr/>
            </p:nvSpPr>
            <p:spPr bwMode="auto">
              <a:xfrm>
                <a:off x="8756623" y="3084681"/>
                <a:ext cx="1598366" cy="583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确立项目愿景、确定具体目标</a:t>
                </a:r>
                <a:r>
                  <a:rPr lang="zh-CN" altLang="en-US" sz="1400" dirty="0" smtClean="0">
                    <a:solidFill>
                      <a:schemeClr val="tx1"/>
                    </a:solidFill>
                  </a:rPr>
                  <a:t>并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进行初步研发规划。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4" name="文本框 7"/>
              <p:cNvSpPr txBox="1"/>
              <p:nvPr/>
            </p:nvSpPr>
            <p:spPr bwMode="auto">
              <a:xfrm>
                <a:off x="9024351" y="2805342"/>
                <a:ext cx="1156812" cy="202210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b="1" kern="0" dirty="0"/>
                  <a:t>团队组建阶段</a:t>
                </a:r>
                <a:endParaRPr lang="zh-CN" altLang="en-US" b="1" kern="0" dirty="0"/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5130" y="5113"/>
              <a:ext cx="2158" cy="1261"/>
              <a:chOff x="8653976" y="2805342"/>
              <a:chExt cx="1826944" cy="1067956"/>
            </a:xfrm>
          </p:grpSpPr>
          <p:sp>
            <p:nvSpPr>
              <p:cNvPr id="96" name="文本框 6"/>
              <p:cNvSpPr txBox="1"/>
              <p:nvPr/>
            </p:nvSpPr>
            <p:spPr bwMode="auto">
              <a:xfrm>
                <a:off x="8653976" y="3128735"/>
                <a:ext cx="1826944" cy="744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根据初步测试的反馈，团队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对充电柜进行了一系列的改进和优化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，提升了其性能和可靠性。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7" name="文本框 7"/>
              <p:cNvSpPr txBox="1"/>
              <p:nvPr/>
            </p:nvSpPr>
            <p:spPr bwMode="auto">
              <a:xfrm>
                <a:off x="8899777" y="2805342"/>
                <a:ext cx="1301278" cy="212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优化和测试阶段</a:t>
                </a:r>
                <a:endParaRPr lang="zh-CN" altLang="en-US" sz="1800" b="1" kern="0" dirty="0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178" y="3141"/>
              <a:ext cx="2164" cy="1289"/>
              <a:chOff x="8662536" y="3202943"/>
              <a:chExt cx="1831854" cy="1091195"/>
            </a:xfrm>
          </p:grpSpPr>
          <p:sp>
            <p:nvSpPr>
              <p:cNvPr id="102" name="文本框 6"/>
              <p:cNvSpPr txBox="1"/>
              <p:nvPr/>
            </p:nvSpPr>
            <p:spPr bwMode="auto">
              <a:xfrm>
                <a:off x="8662536" y="3453573"/>
                <a:ext cx="1831854" cy="840565"/>
              </a:xfrm>
              <a:prstGeom prst="rect">
                <a:avLst/>
              </a:prstGeom>
              <a:noFill/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我们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研发出了一个工作良好的锂电池充电柜原型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，并在实验室环境下进行了一系列严格的测试，确保其安全性和有效性。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3" name="文本框 7"/>
              <p:cNvSpPr txBox="1"/>
              <p:nvPr/>
            </p:nvSpPr>
            <p:spPr bwMode="auto">
              <a:xfrm>
                <a:off x="9041382" y="3202943"/>
                <a:ext cx="1156812" cy="201888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研发阶段</a:t>
                </a:r>
                <a:endParaRPr lang="zh-CN" altLang="en-US" sz="1800" b="1" kern="0" dirty="0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7150" y="3227"/>
              <a:ext cx="2358" cy="1203"/>
              <a:chOff x="8826084" y="3275860"/>
              <a:chExt cx="1996808" cy="1018113"/>
            </a:xfrm>
          </p:grpSpPr>
          <p:sp>
            <p:nvSpPr>
              <p:cNvPr id="105" name="文本框 6"/>
              <p:cNvSpPr txBox="1"/>
              <p:nvPr/>
            </p:nvSpPr>
            <p:spPr bwMode="auto">
              <a:xfrm>
                <a:off x="8826084" y="3526491"/>
                <a:ext cx="1996808" cy="767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在通过了所有必要的测试和审批后，我们开始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生产和销售我们的锂电池充电柜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。我们也发起了一系列的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市场推广活动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6" name="文本框 7"/>
              <p:cNvSpPr txBox="1"/>
              <p:nvPr/>
            </p:nvSpPr>
            <p:spPr bwMode="auto">
              <a:xfrm>
                <a:off x="8880937" y="3275860"/>
                <a:ext cx="1745010" cy="201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市场推广和生产阶段</a:t>
                </a:r>
                <a:endParaRPr lang="zh-CN" altLang="en-US" sz="1800" b="1" kern="0" dirty="0"/>
              </a:p>
            </p:txBody>
          </p:sp>
        </p:grpSp>
      </p:grp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" y="1442720"/>
            <a:ext cx="2336165" cy="1888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5" name="图片 114"/>
          <p:cNvPicPr/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5" y="4271010"/>
            <a:ext cx="2134870" cy="174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图片 1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4352" t="4465" r="2127" b="3408"/>
          <a:stretch>
            <a:fillRect/>
          </a:stretch>
        </p:blipFill>
        <p:spPr>
          <a:xfrm>
            <a:off x="5963285" y="1515745"/>
            <a:ext cx="2130425" cy="175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未来规划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1105" y="16821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207135"/>
            <a:ext cx="10213340" cy="51333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23875" y="1739900"/>
            <a:ext cx="14029147" cy="4104146"/>
            <a:chOff x="1513" y="3141"/>
            <a:chExt cx="10297" cy="2797"/>
          </a:xfrm>
        </p:grpSpPr>
        <p:sp>
          <p:nvSpPr>
            <p:cNvPr id="68" name="ïṩ1iḍê"/>
            <p:cNvSpPr/>
            <p:nvPr/>
          </p:nvSpPr>
          <p:spPr>
            <a:xfrm>
              <a:off x="3469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9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6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9" name="îŝ1îde"/>
            <p:cNvSpPr/>
            <p:nvPr/>
          </p:nvSpPr>
          <p:spPr>
            <a:xfrm>
              <a:off x="5342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0" name="í$ḷiḍè"/>
            <p:cNvSpPr/>
            <p:nvPr/>
          </p:nvSpPr>
          <p:spPr>
            <a:xfrm>
              <a:off x="7214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3" name="îśľiḍe"/>
            <p:cNvSpPr/>
            <p:nvPr/>
          </p:nvSpPr>
          <p:spPr>
            <a:xfrm>
              <a:off x="1596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~8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 flipV="1">
              <a:off x="2513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4316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6245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061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9991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1810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1513" y="5113"/>
              <a:ext cx="1888" cy="583"/>
              <a:chOff x="8756623" y="2805342"/>
              <a:chExt cx="1598366" cy="493297"/>
            </a:xfrm>
          </p:grpSpPr>
          <p:sp>
            <p:nvSpPr>
              <p:cNvPr id="93" name="文本框 6"/>
              <p:cNvSpPr txBox="1"/>
              <p:nvPr/>
            </p:nvSpPr>
            <p:spPr bwMode="auto">
              <a:xfrm>
                <a:off x="8756623" y="3084681"/>
                <a:ext cx="1598366" cy="213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4" name="文本框 7"/>
              <p:cNvSpPr txBox="1"/>
              <p:nvPr/>
            </p:nvSpPr>
            <p:spPr bwMode="auto">
              <a:xfrm>
                <a:off x="9024351" y="2805342"/>
                <a:ext cx="1156812" cy="21249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b="1" kern="0" dirty="0"/>
                  <a:t>第一期项目</a:t>
                </a:r>
                <a:endParaRPr lang="zh-CN" altLang="en-US" b="1" kern="0" dirty="0"/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5130" y="5113"/>
              <a:ext cx="2158" cy="825"/>
              <a:chOff x="8653976" y="2805342"/>
              <a:chExt cx="1826944" cy="698695"/>
            </a:xfrm>
          </p:grpSpPr>
          <p:sp>
            <p:nvSpPr>
              <p:cNvPr id="96" name="文本框 6"/>
              <p:cNvSpPr txBox="1"/>
              <p:nvPr/>
            </p:nvSpPr>
            <p:spPr bwMode="auto">
              <a:xfrm>
                <a:off x="8653976" y="3128735"/>
                <a:ext cx="1826944" cy="375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包装设备，运维相关控制平台初具规模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7" name="文本框 7"/>
              <p:cNvSpPr txBox="1"/>
              <p:nvPr/>
            </p:nvSpPr>
            <p:spPr bwMode="auto">
              <a:xfrm>
                <a:off x="8899777" y="2805342"/>
                <a:ext cx="1301278" cy="21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第三期</a:t>
                </a:r>
                <a:endParaRPr lang="zh-CN" altLang="en-US" sz="1800" b="1" kern="0" dirty="0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469" y="3141"/>
              <a:ext cx="2164" cy="1289"/>
              <a:chOff x="8909121" y="3202943"/>
              <a:chExt cx="1831854" cy="1091561"/>
            </a:xfrm>
          </p:grpSpPr>
          <p:sp>
            <p:nvSpPr>
              <p:cNvPr id="102" name="文本框 6"/>
              <p:cNvSpPr txBox="1"/>
              <p:nvPr/>
            </p:nvSpPr>
            <p:spPr bwMode="auto">
              <a:xfrm>
                <a:off x="8909121" y="3453939"/>
                <a:ext cx="1831854" cy="840565"/>
              </a:xfrm>
              <a:prstGeom prst="rect">
                <a:avLst/>
              </a:prstGeom>
              <a:noFill/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研发多种混合气体传输设备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3" name="文本框 7"/>
              <p:cNvSpPr txBox="1"/>
              <p:nvPr/>
            </p:nvSpPr>
            <p:spPr bwMode="auto">
              <a:xfrm>
                <a:off x="9041382" y="3202943"/>
                <a:ext cx="1156812" cy="212481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第二期</a:t>
                </a:r>
                <a:endParaRPr lang="zh-CN" altLang="en-US" sz="1800" b="1" kern="0" dirty="0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7150" y="3227"/>
              <a:ext cx="2358" cy="985"/>
              <a:chOff x="8826084" y="3275860"/>
              <a:chExt cx="1996808" cy="833694"/>
            </a:xfrm>
          </p:grpSpPr>
          <p:sp>
            <p:nvSpPr>
              <p:cNvPr id="105" name="文本框 6"/>
              <p:cNvSpPr txBox="1"/>
              <p:nvPr/>
            </p:nvSpPr>
            <p:spPr bwMode="auto">
              <a:xfrm>
                <a:off x="8826084" y="3526491"/>
                <a:ext cx="1996808" cy="583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在通过了所有必要的测试和审批后，开始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生产和销售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。发起一系列的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市场推广活动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6" name="文本框 7"/>
              <p:cNvSpPr txBox="1"/>
              <p:nvPr/>
            </p:nvSpPr>
            <p:spPr bwMode="auto">
              <a:xfrm>
                <a:off x="8880937" y="3275860"/>
                <a:ext cx="1745010" cy="212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第四期</a:t>
                </a:r>
                <a:endParaRPr lang="zh-CN" altLang="en-US" sz="1800" b="1" kern="0" dirty="0"/>
              </a:p>
            </p:txBody>
          </p:sp>
        </p:grpSp>
      </p:grpSp>
      <p:sp>
        <p:nvSpPr>
          <p:cNvPr id="6" name="文本框 6"/>
          <p:cNvSpPr txBox="1"/>
          <p:nvPr/>
        </p:nvSpPr>
        <p:spPr bwMode="auto">
          <a:xfrm>
            <a:off x="1316355" y="5027295"/>
            <a:ext cx="1892935" cy="1456690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R="0" lvl="0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研究单种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多个简单气体混合 特性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629285" y="1104900"/>
            <a:ext cx="10676255" cy="52355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38"/>
          <p:cNvSpPr txBox="1"/>
          <p:nvPr/>
        </p:nvSpPr>
        <p:spPr>
          <a:xfrm>
            <a:off x="628650" y="1233805"/>
            <a:ext cx="106768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追光鸟科技</a:t>
            </a:r>
            <a:endParaRPr lang="zh-CN" altLang="en-US" sz="7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致力打造第一智能气味感知传输系统</a:t>
            </a:r>
            <a:endParaRPr lang="zh-CN" altLang="en-US" sz="48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iS1ide-Freeform: Shape 10"/>
          <p:cNvSpPr/>
          <p:nvPr/>
        </p:nvSpPr>
        <p:spPr bwMode="auto">
          <a:xfrm>
            <a:off x="9090025" y="4095115"/>
            <a:ext cx="2215515" cy="2142490"/>
          </a:xfrm>
          <a:custGeom>
            <a:avLst/>
            <a:gdLst>
              <a:gd name="T0" fmla="*/ 157 w 186"/>
              <a:gd name="T1" fmla="*/ 159 h 185"/>
              <a:gd name="T2" fmla="*/ 186 w 186"/>
              <a:gd name="T3" fmla="*/ 93 h 185"/>
              <a:gd name="T4" fmla="*/ 93 w 186"/>
              <a:gd name="T5" fmla="*/ 0 h 185"/>
              <a:gd name="T6" fmla="*/ 0 w 186"/>
              <a:gd name="T7" fmla="*/ 93 h 185"/>
              <a:gd name="T8" fmla="*/ 29 w 186"/>
              <a:gd name="T9" fmla="*/ 159 h 185"/>
              <a:gd name="T10" fmla="*/ 18 w 186"/>
              <a:gd name="T11" fmla="*/ 178 h 185"/>
              <a:gd name="T12" fmla="*/ 17 w 186"/>
              <a:gd name="T13" fmla="*/ 181 h 185"/>
              <a:gd name="T14" fmla="*/ 21 w 186"/>
              <a:gd name="T15" fmla="*/ 185 h 185"/>
              <a:gd name="T16" fmla="*/ 24 w 186"/>
              <a:gd name="T17" fmla="*/ 184 h 185"/>
              <a:gd name="T18" fmla="*/ 25 w 186"/>
              <a:gd name="T19" fmla="*/ 182 h 185"/>
              <a:gd name="T20" fmla="*/ 35 w 186"/>
              <a:gd name="T21" fmla="*/ 165 h 185"/>
              <a:gd name="T22" fmla="*/ 93 w 186"/>
              <a:gd name="T23" fmla="*/ 185 h 185"/>
              <a:gd name="T24" fmla="*/ 151 w 186"/>
              <a:gd name="T25" fmla="*/ 165 h 185"/>
              <a:gd name="T26" fmla="*/ 161 w 186"/>
              <a:gd name="T27" fmla="*/ 182 h 185"/>
              <a:gd name="T28" fmla="*/ 165 w 186"/>
              <a:gd name="T29" fmla="*/ 185 h 185"/>
              <a:gd name="T30" fmla="*/ 169 w 186"/>
              <a:gd name="T31" fmla="*/ 181 h 185"/>
              <a:gd name="T32" fmla="*/ 168 w 186"/>
              <a:gd name="T33" fmla="*/ 178 h 185"/>
              <a:gd name="T34" fmla="*/ 157 w 186"/>
              <a:gd name="T35" fmla="*/ 159 h 185"/>
              <a:gd name="T36" fmla="*/ 93 w 186"/>
              <a:gd name="T37" fmla="*/ 177 h 185"/>
              <a:gd name="T38" fmla="*/ 9 w 186"/>
              <a:gd name="T39" fmla="*/ 93 h 185"/>
              <a:gd name="T40" fmla="*/ 93 w 186"/>
              <a:gd name="T41" fmla="*/ 8 h 185"/>
              <a:gd name="T42" fmla="*/ 177 w 186"/>
              <a:gd name="T43" fmla="*/ 93 h 185"/>
              <a:gd name="T44" fmla="*/ 93 w 186"/>
              <a:gd name="T45" fmla="*/ 177 h 185"/>
              <a:gd name="T46" fmla="*/ 93 w 186"/>
              <a:gd name="T47" fmla="*/ 34 h 185"/>
              <a:gd name="T48" fmla="*/ 34 w 186"/>
              <a:gd name="T49" fmla="*/ 93 h 185"/>
              <a:gd name="T50" fmla="*/ 93 w 186"/>
              <a:gd name="T51" fmla="*/ 152 h 185"/>
              <a:gd name="T52" fmla="*/ 152 w 186"/>
              <a:gd name="T53" fmla="*/ 93 h 185"/>
              <a:gd name="T54" fmla="*/ 93 w 186"/>
              <a:gd name="T55" fmla="*/ 34 h 185"/>
              <a:gd name="T56" fmla="*/ 93 w 186"/>
              <a:gd name="T57" fmla="*/ 143 h 185"/>
              <a:gd name="T58" fmla="*/ 42 w 186"/>
              <a:gd name="T59" fmla="*/ 93 h 185"/>
              <a:gd name="T60" fmla="*/ 93 w 186"/>
              <a:gd name="T61" fmla="*/ 42 h 185"/>
              <a:gd name="T62" fmla="*/ 144 w 186"/>
              <a:gd name="T63" fmla="*/ 93 h 185"/>
              <a:gd name="T64" fmla="*/ 93 w 186"/>
              <a:gd name="T65" fmla="*/ 143 h 185"/>
              <a:gd name="T66" fmla="*/ 93 w 186"/>
              <a:gd name="T67" fmla="*/ 67 h 185"/>
              <a:gd name="T68" fmla="*/ 68 w 186"/>
              <a:gd name="T69" fmla="*/ 93 h 185"/>
              <a:gd name="T70" fmla="*/ 93 w 186"/>
              <a:gd name="T71" fmla="*/ 118 h 185"/>
              <a:gd name="T72" fmla="*/ 118 w 186"/>
              <a:gd name="T73" fmla="*/ 93 h 185"/>
              <a:gd name="T74" fmla="*/ 93 w 186"/>
              <a:gd name="T75" fmla="*/ 67 h 185"/>
              <a:gd name="T76" fmla="*/ 93 w 186"/>
              <a:gd name="T77" fmla="*/ 109 h 185"/>
              <a:gd name="T78" fmla="*/ 76 w 186"/>
              <a:gd name="T79" fmla="*/ 93 h 185"/>
              <a:gd name="T80" fmla="*/ 93 w 186"/>
              <a:gd name="T81" fmla="*/ 76 h 185"/>
              <a:gd name="T82" fmla="*/ 110 w 186"/>
              <a:gd name="T83" fmla="*/ 93 h 185"/>
              <a:gd name="T84" fmla="*/ 93 w 186"/>
              <a:gd name="T85" fmla="*/ 10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6" h="185">
                <a:moveTo>
                  <a:pt x="157" y="159"/>
                </a:moveTo>
                <a:cubicBezTo>
                  <a:pt x="175" y="143"/>
                  <a:pt x="186" y="119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ubicBezTo>
                  <a:pt x="42" y="0"/>
                  <a:pt x="0" y="41"/>
                  <a:pt x="0" y="93"/>
                </a:cubicBezTo>
                <a:cubicBezTo>
                  <a:pt x="0" y="119"/>
                  <a:pt x="11" y="143"/>
                  <a:pt x="29" y="159"/>
                </a:cubicBezTo>
                <a:cubicBezTo>
                  <a:pt x="18" y="178"/>
                  <a:pt x="18" y="178"/>
                  <a:pt x="18" y="178"/>
                </a:cubicBezTo>
                <a:cubicBezTo>
                  <a:pt x="18" y="179"/>
                  <a:pt x="17" y="180"/>
                  <a:pt x="17" y="181"/>
                </a:cubicBezTo>
                <a:cubicBezTo>
                  <a:pt x="17" y="183"/>
                  <a:pt x="19" y="185"/>
                  <a:pt x="21" y="185"/>
                </a:cubicBezTo>
                <a:cubicBezTo>
                  <a:pt x="22" y="185"/>
                  <a:pt x="24" y="185"/>
                  <a:pt x="24" y="184"/>
                </a:cubicBezTo>
                <a:cubicBezTo>
                  <a:pt x="25" y="184"/>
                  <a:pt x="25" y="183"/>
                  <a:pt x="25" y="182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51" y="178"/>
                  <a:pt x="71" y="185"/>
                  <a:pt x="93" y="185"/>
                </a:cubicBezTo>
                <a:cubicBezTo>
                  <a:pt x="115" y="185"/>
                  <a:pt x="135" y="178"/>
                  <a:pt x="151" y="165"/>
                </a:cubicBezTo>
                <a:cubicBezTo>
                  <a:pt x="161" y="182"/>
                  <a:pt x="161" y="182"/>
                  <a:pt x="161" y="182"/>
                </a:cubicBezTo>
                <a:cubicBezTo>
                  <a:pt x="161" y="184"/>
                  <a:pt x="163" y="185"/>
                  <a:pt x="165" y="185"/>
                </a:cubicBezTo>
                <a:cubicBezTo>
                  <a:pt x="167" y="185"/>
                  <a:pt x="169" y="183"/>
                  <a:pt x="169" y="181"/>
                </a:cubicBezTo>
                <a:cubicBezTo>
                  <a:pt x="169" y="180"/>
                  <a:pt x="168" y="179"/>
                  <a:pt x="168" y="178"/>
                </a:cubicBezTo>
                <a:lnTo>
                  <a:pt x="157" y="159"/>
                </a:lnTo>
                <a:close/>
                <a:moveTo>
                  <a:pt x="93" y="177"/>
                </a:moveTo>
                <a:cubicBezTo>
                  <a:pt x="46" y="177"/>
                  <a:pt x="9" y="139"/>
                  <a:pt x="9" y="93"/>
                </a:cubicBezTo>
                <a:cubicBezTo>
                  <a:pt x="9" y="46"/>
                  <a:pt x="46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93" y="34"/>
                </a:moveTo>
                <a:cubicBezTo>
                  <a:pt x="60" y="34"/>
                  <a:pt x="34" y="60"/>
                  <a:pt x="34" y="93"/>
                </a:cubicBezTo>
                <a:cubicBezTo>
                  <a:pt x="34" y="125"/>
                  <a:pt x="60" y="152"/>
                  <a:pt x="93" y="152"/>
                </a:cubicBezTo>
                <a:cubicBezTo>
                  <a:pt x="126" y="152"/>
                  <a:pt x="152" y="125"/>
                  <a:pt x="152" y="93"/>
                </a:cubicBezTo>
                <a:cubicBezTo>
                  <a:pt x="152" y="60"/>
                  <a:pt x="126" y="34"/>
                  <a:pt x="93" y="34"/>
                </a:cubicBezTo>
                <a:close/>
                <a:moveTo>
                  <a:pt x="93" y="143"/>
                </a:moveTo>
                <a:cubicBezTo>
                  <a:pt x="65" y="143"/>
                  <a:pt x="42" y="121"/>
                  <a:pt x="42" y="93"/>
                </a:cubicBezTo>
                <a:cubicBezTo>
                  <a:pt x="42" y="65"/>
                  <a:pt x="65" y="42"/>
                  <a:pt x="93" y="42"/>
                </a:cubicBezTo>
                <a:cubicBezTo>
                  <a:pt x="121" y="42"/>
                  <a:pt x="144" y="65"/>
                  <a:pt x="144" y="93"/>
                </a:cubicBezTo>
                <a:cubicBezTo>
                  <a:pt x="144" y="121"/>
                  <a:pt x="121" y="143"/>
                  <a:pt x="93" y="143"/>
                </a:cubicBezTo>
                <a:close/>
                <a:moveTo>
                  <a:pt x="93" y="67"/>
                </a:moveTo>
                <a:cubicBezTo>
                  <a:pt x="79" y="67"/>
                  <a:pt x="68" y="79"/>
                  <a:pt x="68" y="93"/>
                </a:cubicBezTo>
                <a:cubicBezTo>
                  <a:pt x="68" y="107"/>
                  <a:pt x="79" y="118"/>
                  <a:pt x="93" y="118"/>
                </a:cubicBezTo>
                <a:cubicBezTo>
                  <a:pt x="107" y="118"/>
                  <a:pt x="118" y="107"/>
                  <a:pt x="118" y="93"/>
                </a:cubicBezTo>
                <a:cubicBezTo>
                  <a:pt x="118" y="79"/>
                  <a:pt x="107" y="67"/>
                  <a:pt x="93" y="67"/>
                </a:cubicBezTo>
                <a:close/>
                <a:moveTo>
                  <a:pt x="93" y="109"/>
                </a:moveTo>
                <a:cubicBezTo>
                  <a:pt x="84" y="109"/>
                  <a:pt x="76" y="102"/>
                  <a:pt x="76" y="93"/>
                </a:cubicBezTo>
                <a:cubicBezTo>
                  <a:pt x="76" y="83"/>
                  <a:pt x="84" y="76"/>
                  <a:pt x="93" y="76"/>
                </a:cubicBezTo>
                <a:cubicBezTo>
                  <a:pt x="102" y="76"/>
                  <a:pt x="110" y="83"/>
                  <a:pt x="110" y="93"/>
                </a:cubicBezTo>
                <a:cubicBezTo>
                  <a:pt x="110" y="102"/>
                  <a:pt x="102" y="109"/>
                  <a:pt x="93" y="109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市场背景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在智能越来越普及的今天，特别是在用餐场景中，更多人关注如何让食物的气味更加丰富、真实、美味。当前市场上的电子嗅觉产品多数是通过智能手机等设备传输、显示信息，而并没有将气味体验融入其中。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840105"/>
            <a:ext cx="9735185" cy="55003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9535" y="4172585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互联网大力发展，外卖行业大势所趋，</a:t>
            </a:r>
            <a:r>
              <a:rPr lang="zh-CN" altLang="en-US" sz="2400">
                <a:solidFill>
                  <a:srgbClr val="FF0000"/>
                </a:solidFill>
              </a:rPr>
              <a:t>智能气味感知系统必将逐年上升，引入餐饮行业必然现象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5" name="图片 4" descr="856261282302786960"/>
          <p:cNvPicPr>
            <a:picLocks noChangeAspect="1"/>
          </p:cNvPicPr>
          <p:nvPr/>
        </p:nvPicPr>
        <p:blipFill>
          <a:blip r:embed="rId1"/>
          <a:srcRect l="9093"/>
          <a:stretch>
            <a:fillRect/>
          </a:stretch>
        </p:blipFill>
        <p:spPr>
          <a:xfrm>
            <a:off x="5819140" y="1484630"/>
            <a:ext cx="4436110" cy="2536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28010" y="839470"/>
            <a:ext cx="5628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图老鼠鸭脖，全国范围内，学校，餐厅食品安全，实地考察图（为真实）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5577285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86079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51400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54881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5534" y="674378"/>
            <a:ext cx="25935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痛点分析</a:t>
            </a:r>
            <a:endParaRPr lang="zh-CN" altLang="en-US" sz="3600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1" name="Freeform 205"/>
          <p:cNvSpPr>
            <a:spLocks noEditPoints="1"/>
          </p:cNvSpPr>
          <p:nvPr/>
        </p:nvSpPr>
        <p:spPr bwMode="auto">
          <a:xfrm>
            <a:off x="601903" y="756757"/>
            <a:ext cx="488738" cy="482180"/>
          </a:xfrm>
          <a:custGeom>
            <a:avLst/>
            <a:gdLst>
              <a:gd name="T0" fmla="*/ 716 w 2867"/>
              <a:gd name="T1" fmla="*/ 1331 h 2829"/>
              <a:gd name="T2" fmla="*/ 921 w 2867"/>
              <a:gd name="T3" fmla="*/ 1126 h 2829"/>
              <a:gd name="T4" fmla="*/ 716 w 2867"/>
              <a:gd name="T5" fmla="*/ 921 h 2829"/>
              <a:gd name="T6" fmla="*/ 512 w 2867"/>
              <a:gd name="T7" fmla="*/ 1126 h 2829"/>
              <a:gd name="T8" fmla="*/ 716 w 2867"/>
              <a:gd name="T9" fmla="*/ 1331 h 2829"/>
              <a:gd name="T10" fmla="*/ 1433 w 2867"/>
              <a:gd name="T11" fmla="*/ 1331 h 2829"/>
              <a:gd name="T12" fmla="*/ 1638 w 2867"/>
              <a:gd name="T13" fmla="*/ 1126 h 2829"/>
              <a:gd name="T14" fmla="*/ 1433 w 2867"/>
              <a:gd name="T15" fmla="*/ 921 h 2829"/>
              <a:gd name="T16" fmla="*/ 1228 w 2867"/>
              <a:gd name="T17" fmla="*/ 1126 h 2829"/>
              <a:gd name="T18" fmla="*/ 1433 w 2867"/>
              <a:gd name="T19" fmla="*/ 1331 h 2829"/>
              <a:gd name="T20" fmla="*/ 2150 w 2867"/>
              <a:gd name="T21" fmla="*/ 1331 h 2829"/>
              <a:gd name="T22" fmla="*/ 2355 w 2867"/>
              <a:gd name="T23" fmla="*/ 1126 h 2829"/>
              <a:gd name="T24" fmla="*/ 2150 w 2867"/>
              <a:gd name="T25" fmla="*/ 921 h 2829"/>
              <a:gd name="T26" fmla="*/ 1945 w 2867"/>
              <a:gd name="T27" fmla="*/ 1126 h 2829"/>
              <a:gd name="T28" fmla="*/ 2150 w 2867"/>
              <a:gd name="T29" fmla="*/ 1331 h 2829"/>
              <a:gd name="T30" fmla="*/ 1535 w 2867"/>
              <a:gd name="T31" fmla="*/ 2253 h 2829"/>
              <a:gd name="T32" fmla="*/ 862 w 2867"/>
              <a:gd name="T33" fmla="*/ 2776 h 2829"/>
              <a:gd name="T34" fmla="*/ 646 w 2867"/>
              <a:gd name="T35" fmla="*/ 2750 h 2829"/>
              <a:gd name="T36" fmla="*/ 614 w 2867"/>
              <a:gd name="T37" fmla="*/ 2655 h 2829"/>
              <a:gd name="T38" fmla="*/ 614 w 2867"/>
              <a:gd name="T39" fmla="*/ 2253 h 2829"/>
              <a:gd name="T40" fmla="*/ 307 w 2867"/>
              <a:gd name="T41" fmla="*/ 2253 h 2829"/>
              <a:gd name="T42" fmla="*/ 0 w 2867"/>
              <a:gd name="T43" fmla="*/ 1945 h 2829"/>
              <a:gd name="T44" fmla="*/ 0 w 2867"/>
              <a:gd name="T45" fmla="*/ 307 h 2829"/>
              <a:gd name="T46" fmla="*/ 307 w 2867"/>
              <a:gd name="T47" fmla="*/ 0 h 2829"/>
              <a:gd name="T48" fmla="*/ 2559 w 2867"/>
              <a:gd name="T49" fmla="*/ 0 h 2829"/>
              <a:gd name="T50" fmla="*/ 2867 w 2867"/>
              <a:gd name="T51" fmla="*/ 307 h 2829"/>
              <a:gd name="T52" fmla="*/ 2867 w 2867"/>
              <a:gd name="T53" fmla="*/ 1945 h 2829"/>
              <a:gd name="T54" fmla="*/ 2559 w 2867"/>
              <a:gd name="T55" fmla="*/ 2253 h 2829"/>
              <a:gd name="T56" fmla="*/ 1535 w 2867"/>
              <a:gd name="T57" fmla="*/ 2253 h 2829"/>
              <a:gd name="T58" fmla="*/ 1535 w 2867"/>
              <a:gd name="T59" fmla="*/ 2253 h 2829"/>
              <a:gd name="T60" fmla="*/ 1535 w 2867"/>
              <a:gd name="T61" fmla="*/ 2253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67" h="2829">
                <a:moveTo>
                  <a:pt x="716" y="1331"/>
                </a:moveTo>
                <a:cubicBezTo>
                  <a:pt x="829" y="1331"/>
                  <a:pt x="921" y="1239"/>
                  <a:pt x="921" y="1126"/>
                </a:cubicBezTo>
                <a:cubicBezTo>
                  <a:pt x="921" y="1013"/>
                  <a:pt x="829" y="921"/>
                  <a:pt x="716" y="921"/>
                </a:cubicBezTo>
                <a:cubicBezTo>
                  <a:pt x="603" y="921"/>
                  <a:pt x="512" y="1013"/>
                  <a:pt x="512" y="1126"/>
                </a:cubicBezTo>
                <a:cubicBezTo>
                  <a:pt x="512" y="1239"/>
                  <a:pt x="603" y="1331"/>
                  <a:pt x="716" y="1331"/>
                </a:cubicBezTo>
                <a:close/>
                <a:moveTo>
                  <a:pt x="1433" y="1331"/>
                </a:moveTo>
                <a:cubicBezTo>
                  <a:pt x="1546" y="1331"/>
                  <a:pt x="1638" y="1239"/>
                  <a:pt x="1638" y="1126"/>
                </a:cubicBezTo>
                <a:cubicBezTo>
                  <a:pt x="1638" y="1013"/>
                  <a:pt x="1546" y="921"/>
                  <a:pt x="1433" y="921"/>
                </a:cubicBezTo>
                <a:cubicBezTo>
                  <a:pt x="1320" y="921"/>
                  <a:pt x="1228" y="1013"/>
                  <a:pt x="1228" y="1126"/>
                </a:cubicBezTo>
                <a:cubicBezTo>
                  <a:pt x="1228" y="1239"/>
                  <a:pt x="1320" y="1331"/>
                  <a:pt x="1433" y="1331"/>
                </a:cubicBezTo>
                <a:close/>
                <a:moveTo>
                  <a:pt x="2150" y="1331"/>
                </a:moveTo>
                <a:cubicBezTo>
                  <a:pt x="2263" y="1331"/>
                  <a:pt x="2355" y="1239"/>
                  <a:pt x="2355" y="1126"/>
                </a:cubicBezTo>
                <a:cubicBezTo>
                  <a:pt x="2355" y="1013"/>
                  <a:pt x="2263" y="921"/>
                  <a:pt x="2150" y="921"/>
                </a:cubicBezTo>
                <a:cubicBezTo>
                  <a:pt x="2037" y="921"/>
                  <a:pt x="1945" y="1013"/>
                  <a:pt x="1945" y="1126"/>
                </a:cubicBezTo>
                <a:cubicBezTo>
                  <a:pt x="1945" y="1239"/>
                  <a:pt x="2037" y="1331"/>
                  <a:pt x="2150" y="1331"/>
                </a:cubicBezTo>
                <a:close/>
                <a:moveTo>
                  <a:pt x="1535" y="2253"/>
                </a:moveTo>
                <a:cubicBezTo>
                  <a:pt x="862" y="2776"/>
                  <a:pt x="862" y="2776"/>
                  <a:pt x="862" y="2776"/>
                </a:cubicBezTo>
                <a:cubicBezTo>
                  <a:pt x="795" y="2829"/>
                  <a:pt x="698" y="2816"/>
                  <a:pt x="646" y="2750"/>
                </a:cubicBezTo>
                <a:cubicBezTo>
                  <a:pt x="625" y="2723"/>
                  <a:pt x="614" y="2689"/>
                  <a:pt x="614" y="2655"/>
                </a:cubicBezTo>
                <a:cubicBezTo>
                  <a:pt x="614" y="2253"/>
                  <a:pt x="614" y="2253"/>
                  <a:pt x="614" y="2253"/>
                </a:cubicBezTo>
                <a:cubicBezTo>
                  <a:pt x="307" y="2253"/>
                  <a:pt x="307" y="2253"/>
                  <a:pt x="307" y="2253"/>
                </a:cubicBezTo>
                <a:cubicBezTo>
                  <a:pt x="137" y="2253"/>
                  <a:pt x="0" y="2115"/>
                  <a:pt x="0" y="1945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137"/>
                  <a:pt x="137" y="0"/>
                  <a:pt x="307" y="0"/>
                </a:cubicBezTo>
                <a:cubicBezTo>
                  <a:pt x="2559" y="0"/>
                  <a:pt x="2559" y="0"/>
                  <a:pt x="2559" y="0"/>
                </a:cubicBezTo>
                <a:cubicBezTo>
                  <a:pt x="2729" y="0"/>
                  <a:pt x="2867" y="137"/>
                  <a:pt x="2867" y="307"/>
                </a:cubicBezTo>
                <a:cubicBezTo>
                  <a:pt x="2867" y="1945"/>
                  <a:pt x="2867" y="1945"/>
                  <a:pt x="2867" y="1945"/>
                </a:cubicBezTo>
                <a:cubicBezTo>
                  <a:pt x="2867" y="2115"/>
                  <a:pt x="2729" y="2253"/>
                  <a:pt x="2559" y="2253"/>
                </a:cubicBezTo>
                <a:lnTo>
                  <a:pt x="1535" y="2253"/>
                </a:lnTo>
                <a:close/>
                <a:moveTo>
                  <a:pt x="1535" y="2253"/>
                </a:moveTo>
                <a:cubicBezTo>
                  <a:pt x="1535" y="2253"/>
                  <a:pt x="1535" y="2253"/>
                  <a:pt x="1535" y="2253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79750" y="3199130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精准度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5456555" y="2454275"/>
            <a:ext cx="1327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灵敏度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20990" y="3291205"/>
            <a:ext cx="1259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便捷性</a:t>
            </a:r>
            <a:endParaRPr lang="zh-CN" altLang="en-US" sz="2400"/>
          </a:p>
        </p:txBody>
      </p:sp>
      <p:sp>
        <p:nvSpPr>
          <p:cNvPr id="9" name="六边形 8"/>
          <p:cNvSpPr/>
          <p:nvPr/>
        </p:nvSpPr>
        <p:spPr>
          <a:xfrm>
            <a:off x="2930331" y="3783080"/>
            <a:ext cx="1498342" cy="1337946"/>
          </a:xfrm>
          <a:prstGeom prst="hexagon">
            <a:avLst/>
          </a:prstGeom>
          <a:solidFill>
            <a:srgbClr val="5B9B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六边形 11"/>
          <p:cNvSpPr/>
          <p:nvPr/>
        </p:nvSpPr>
        <p:spPr>
          <a:xfrm>
            <a:off x="5286155" y="3075100"/>
            <a:ext cx="1498342" cy="1337946"/>
          </a:xfrm>
          <a:prstGeom prst="hexagon">
            <a:avLst/>
          </a:prstGeom>
          <a:solidFill>
            <a:srgbClr val="0937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7736594" y="3827530"/>
            <a:ext cx="1498342" cy="1337946"/>
          </a:xfrm>
          <a:prstGeom prst="hexagon">
            <a:avLst/>
          </a:prstGeom>
          <a:solidFill>
            <a:srgbClr val="5B9B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47615" y="1367790"/>
            <a:ext cx="2146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一些微小的气体大多数气味检测系统</a:t>
            </a:r>
            <a:r>
              <a:rPr lang="zh-CN" altLang="en-US">
                <a:solidFill>
                  <a:srgbClr val="FF0000"/>
                </a:solidFill>
              </a:rPr>
              <a:t>检测不出来，并不能及时反馈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70150" y="2430145"/>
            <a:ext cx="2381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市场上大多数气味检</a:t>
            </a:r>
            <a:endParaRPr lang="zh-CN" altLang="en-US"/>
          </a:p>
          <a:p>
            <a:r>
              <a:rPr lang="zh-CN" altLang="en-US"/>
              <a:t>测系统</a:t>
            </a:r>
            <a:r>
              <a:rPr lang="zh-CN" altLang="en-US">
                <a:solidFill>
                  <a:srgbClr val="FF0000"/>
                </a:solidFill>
              </a:rPr>
              <a:t>不具备精准度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89495" y="2566670"/>
            <a:ext cx="2614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市场上气味检测系统较大笨重，</a:t>
            </a:r>
            <a:r>
              <a:rPr lang="zh-CN" altLang="en-US">
                <a:solidFill>
                  <a:srgbClr val="FF0000"/>
                </a:solidFill>
              </a:rPr>
              <a:t>不方便携带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51400" y="277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市场痛点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00275" y="5781675"/>
            <a:ext cx="7999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气味检测系统不具备智能性、精准度，灵敏度不高</a:t>
            </a:r>
            <a:endParaRPr lang="zh-CN" altLang="en-US" sz="2400" b="1"/>
          </a:p>
          <a:p>
            <a:r>
              <a:rPr lang="zh-CN" altLang="en-US" sz="2400" b="1"/>
              <a:t>，不方便携带，急需智能气味检测系统改变现状。</a:t>
            </a:r>
            <a:endParaRPr lang="zh-CN" altLang="en-US" sz="2400" b="1"/>
          </a:p>
        </p:txBody>
      </p:sp>
      <p:pic>
        <p:nvPicPr>
          <p:cNvPr id="19" name="图片 18" descr="86415388786135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7912735" y="360680"/>
            <a:ext cx="1755775" cy="2675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2665" y="223520"/>
            <a:ext cx="384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列三个痛点一一对应三个解决方案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82865" y="388620"/>
            <a:ext cx="160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应用场景</a:t>
            </a:r>
            <a:endParaRPr lang="zh-CN" altLang="en-US"/>
          </a:p>
        </p:txBody>
      </p:sp>
      <p:pic>
        <p:nvPicPr>
          <p:cNvPr id="15" name="图片 10" descr="4b3e2f7dee6c16159343112bdc02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" y="2119630"/>
            <a:ext cx="2033905" cy="2861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产品原理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5974715" y="1296035"/>
            <a:ext cx="4074795" cy="288861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其他采集器由追光鸟科技研发集成各类其他传感器，进行</a:t>
            </a:r>
            <a:r>
              <a:rPr lang="zh-CN" altLang="en-US" sz="2800">
                <a:solidFill>
                  <a:srgbClr val="FF0000"/>
                </a:solidFill>
              </a:rPr>
              <a:t>混合气体输入识别并连接在互联网终端的可视化控制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基于51单片机集成各类传感器，运用物联网技术和设备互联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负责识别分析气体成分，浓度并可视化控制。</a:t>
            </a:r>
            <a:endParaRPr lang="zh-CN" altLang="en-US" sz="2800"/>
          </a:p>
          <a:p>
            <a:pPr algn="l"/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2790" y="177800"/>
            <a:ext cx="472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0" name="图片 10" descr="4b3e2f7dee6c16159343112bdc02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1296035"/>
            <a:ext cx="3884930" cy="45472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核心技术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86415388786135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1622425"/>
            <a:ext cx="3086100" cy="4076065"/>
          </a:xfrm>
          <a:prstGeom prst="rect">
            <a:avLst/>
          </a:prstGeom>
        </p:spPr>
      </p:pic>
      <p:pic>
        <p:nvPicPr>
          <p:cNvPr id="3" name="图片 2" descr="3148506944317667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40" y="445770"/>
            <a:ext cx="3403600" cy="4478655"/>
          </a:xfrm>
          <a:prstGeom prst="rect">
            <a:avLst/>
          </a:prstGeom>
        </p:spPr>
      </p:pic>
      <p:pic>
        <p:nvPicPr>
          <p:cNvPr id="5" name="图片 4" descr="7506441373827136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0" y="3568700"/>
            <a:ext cx="4654550" cy="2943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4390" y="5998210"/>
            <a:ext cx="2197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可视化气体跟踪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91575" y="3082925"/>
            <a:ext cx="265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报警系统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1020" y="51568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核心技术算法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7" name="图片 6" descr="28270370614222684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8430" y="1905"/>
            <a:ext cx="2063115" cy="1218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核心技术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2660" y="208280"/>
            <a:ext cx="328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放专利</a:t>
            </a:r>
            <a:endParaRPr lang="zh-CN" altLang="en-US"/>
          </a:p>
        </p:txBody>
      </p:sp>
      <p:pic>
        <p:nvPicPr>
          <p:cNvPr id="6" name="图片 5" descr="155445048264567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964565"/>
            <a:ext cx="3875405" cy="4871720"/>
          </a:xfrm>
          <a:prstGeom prst="rect">
            <a:avLst/>
          </a:prstGeom>
        </p:spPr>
      </p:pic>
      <p:pic>
        <p:nvPicPr>
          <p:cNvPr id="10" name="图片 9" descr="97edcd09cf7f78fcba7c4d44057f5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40" y="576580"/>
            <a:ext cx="4050030" cy="5911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534670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技术创新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104900"/>
            <a:ext cx="10058400" cy="52355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5955" y="776605"/>
            <a:ext cx="5033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气味分析传输设备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tags/tag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p="http://schemas.openxmlformats.org/presentationml/2006/main">
  <p:tag name="KSO_WM_UNIT_TABLE_BEAUTIFY" val="smartTable{deb97166-8b69-49ca-809b-0644fea98601}"/>
</p:tagLst>
</file>

<file path=ppt/tags/tag4.xml><?xml version="1.0" encoding="utf-8"?>
<p:tagLst xmlns:p="http://schemas.openxmlformats.org/presentationml/2006/main">
  <p:tag name="KSO_WM_UNIT_TABLE_BEAUTIFY" val="smartTable{af707034-19f6-4f45-a813-249702fa7cba}"/>
</p:tagLst>
</file>

<file path=ppt/tags/tag5.xml><?xml version="1.0" encoding="utf-8"?>
<p:tagLst xmlns:p="http://schemas.openxmlformats.org/presentationml/2006/main">
  <p:tag name="KSO_WM_UNIT_TABLE_BEAUTIFY" val="smartTable{63cc8de3-9e9d-4682-9295-635540a3e695}"/>
  <p:tag name="TABLE_ENDDRAG_ORIGIN_RECT" val="911*409"/>
  <p:tag name="TABLE_ENDDRAG_RECT" val="37*79*911*409"/>
</p:tagLst>
</file>

<file path=ppt/tags/tag6.xml><?xml version="1.0" encoding="utf-8"?>
<p:tagLst xmlns:p="http://schemas.openxmlformats.org/presentationml/2006/main">
  <p:tag name="KSO_WM_UNIT_PLACING_PICTURE_USER_VIEWPORT" val="{&quot;height&quot;:10800,&quot;width&quot;:7660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UNIT_PLACING_PICTURE_USER_VIEWPORT" val="{&quot;height&quot;:2553,&quot;width&quot;:305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8">
    <a:dk1>
      <a:srgbClr val="000000"/>
    </a:dk1>
    <a:lt1>
      <a:srgbClr val="FFFFFF"/>
    </a:lt1>
    <a:dk2>
      <a:srgbClr val="372824"/>
    </a:dk2>
    <a:lt2>
      <a:srgbClr val="FFFFFF"/>
    </a:lt2>
    <a:accent1>
      <a:srgbClr val="FFE84B"/>
    </a:accent1>
    <a:accent2>
      <a:srgbClr val="FFC529"/>
    </a:accent2>
    <a:accent3>
      <a:srgbClr val="FF9F15"/>
    </a:accent3>
    <a:accent4>
      <a:srgbClr val="FA7C00"/>
    </a:accent4>
    <a:accent5>
      <a:srgbClr val="FC6500"/>
    </a:accent5>
    <a:accent6>
      <a:srgbClr val="BE4828"/>
    </a:accent6>
    <a:hlink>
      <a:srgbClr val="F46B1C"/>
    </a:hlink>
    <a:folHlink>
      <a:srgbClr val="C2361E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5323</Words>
  <Application>WPS 演示</Application>
  <PresentationFormat>宽屏</PresentationFormat>
  <Paragraphs>724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64" baseType="lpstr">
      <vt:lpstr>Arial</vt:lpstr>
      <vt:lpstr>宋体</vt:lpstr>
      <vt:lpstr>Wingdings</vt:lpstr>
      <vt:lpstr>阿里巴巴普惠体 B</vt:lpstr>
      <vt:lpstr>阿里巴巴普惠体 R</vt:lpstr>
      <vt:lpstr>Impact</vt:lpstr>
      <vt:lpstr>阿里巴巴普惠体 M</vt:lpstr>
      <vt:lpstr>微软雅黑</vt:lpstr>
      <vt:lpstr>方正黑体简体</vt:lpstr>
      <vt:lpstr>Hero</vt:lpstr>
      <vt:lpstr>Times New Roman</vt:lpstr>
      <vt:lpstr>等线</vt:lpstr>
      <vt:lpstr>Arial Unicode MS</vt:lpstr>
      <vt:lpstr>等线 Light</vt:lpstr>
      <vt:lpstr>Calibri</vt:lpstr>
      <vt:lpstr>Noto Sans S Chinese Bold</vt:lpstr>
      <vt:lpstr>Arial Rounded MT Bold</vt:lpstr>
      <vt:lpstr>Kozuka Mincho Pr6N H</vt:lpstr>
      <vt:lpstr>Arial Unicode MS</vt:lpstr>
      <vt:lpstr>幼圆</vt:lpstr>
      <vt:lpstr>黑体</vt:lpstr>
      <vt:lpstr>Arial</vt:lpstr>
      <vt:lpstr>Agency FB</vt:lpstr>
      <vt:lpstr>IPAPANNEW</vt:lpstr>
      <vt:lpstr>MS PMincho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Administrator</cp:lastModifiedBy>
  <cp:revision>31</cp:revision>
  <dcterms:created xsi:type="dcterms:W3CDTF">2020-08-17T09:41:00Z</dcterms:created>
  <dcterms:modified xsi:type="dcterms:W3CDTF">2023-07-06T02:41:25Z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2052-10.8.2.6666</vt:lpwstr>
  </property>
  <property fmtid="{D5CDD505-2E9C-101B-9397-08002B2CF9AE}" pid="3" name="KSOTemplateUUID">
    <vt:lpwstr>v1.0_mb_G7/OxP6n84HBX9xCi9qA/A==</vt:lpwstr>
  </property>
  <property fmtid="{D5CDD505-2E9C-101B-9397-08002B2CF9AE}" pid="4" name="ICV">
    <vt:lpwstr>5F066F32E48C4AA9A11EDCC6B5559939</vt:lpwstr>
  </property>
</Properties>
</file>